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72" r:id="rId2"/>
    <p:sldId id="315" r:id="rId3"/>
    <p:sldId id="286" r:id="rId4"/>
    <p:sldId id="275" r:id="rId5"/>
    <p:sldId id="276" r:id="rId6"/>
    <p:sldId id="317" r:id="rId7"/>
    <p:sldId id="289" r:id="rId8"/>
    <p:sldId id="277" r:id="rId9"/>
    <p:sldId id="290" r:id="rId10"/>
    <p:sldId id="291" r:id="rId11"/>
    <p:sldId id="314" r:id="rId12"/>
    <p:sldId id="294" r:id="rId13"/>
    <p:sldId id="292" r:id="rId14"/>
    <p:sldId id="309" r:id="rId15"/>
    <p:sldId id="296" r:id="rId16"/>
    <p:sldId id="299" r:id="rId17"/>
    <p:sldId id="310" r:id="rId18"/>
    <p:sldId id="300" r:id="rId19"/>
    <p:sldId id="311" r:id="rId20"/>
    <p:sldId id="297" r:id="rId21"/>
    <p:sldId id="301" r:id="rId22"/>
    <p:sldId id="302" r:id="rId23"/>
    <p:sldId id="312" r:id="rId24"/>
    <p:sldId id="303" r:id="rId25"/>
    <p:sldId id="278" r:id="rId26"/>
    <p:sldId id="305" r:id="rId27"/>
    <p:sldId id="313" r:id="rId28"/>
    <p:sldId id="295" r:id="rId29"/>
    <p:sldId id="306" r:id="rId30"/>
    <p:sldId id="307" r:id="rId31"/>
    <p:sldId id="304" r:id="rId32"/>
    <p:sldId id="288" r:id="rId33"/>
    <p:sldId id="308" r:id="rId34"/>
    <p:sldId id="316" r:id="rId35"/>
    <p:sldId id="318" r:id="rId36"/>
  </p:sldIdLst>
  <p:sldSz cx="9144000" cy="6858000" type="screen4x3"/>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 Hargreaves" initials="JH" lastIdx="2" clrIdx="0"/>
  <p:cmAuthor id="1" name="Anja Meierkord" initials="AM"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4188"/>
    <a:srgbClr val="716FB3"/>
    <a:srgbClr val="0070C0"/>
    <a:srgbClr val="00B08C"/>
    <a:srgbClr val="61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99" autoAdjust="0"/>
    <p:restoredTop sz="71917" autoAdjust="0"/>
  </p:normalViewPr>
  <p:slideViewPr>
    <p:cSldViewPr>
      <p:cViewPr>
        <p:scale>
          <a:sx n="85" d="100"/>
          <a:sy n="85" d="100"/>
        </p:scale>
        <p:origin x="-1044" y="-52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40"/>
    </p:cViewPr>
  </p:sorterViewPr>
  <p:notesViewPr>
    <p:cSldViewPr>
      <p:cViewPr varScale="1">
        <p:scale>
          <a:sx n="79" d="100"/>
          <a:sy n="79" d="100"/>
        </p:scale>
        <p:origin x="-2010" y="-9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Arbeitsblat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806432024940465E-2"/>
          <c:y val="8.2500569810685515E-2"/>
          <c:w val="0.72733436742821622"/>
          <c:h val="0.91749943018931512"/>
        </c:manualLayout>
      </c:layout>
      <c:pieChart>
        <c:varyColors val="1"/>
        <c:ser>
          <c:idx val="0"/>
          <c:order val="0"/>
          <c:tx>
            <c:strRef>
              <c:f>Sheet1!$B$1</c:f>
              <c:strCache>
                <c:ptCount val="1"/>
                <c:pt idx="0">
                  <c:v>Sales</c:v>
                </c:pt>
              </c:strCache>
            </c:strRef>
          </c:tx>
          <c:spPr>
            <a:solidFill>
              <a:schemeClr val="accent6">
                <a:alpha val="88000"/>
              </a:schemeClr>
            </a:solidFill>
          </c:spPr>
          <c:explosion val="25"/>
          <c:dPt>
            <c:idx val="0"/>
            <c:bubble3D val="0"/>
            <c:explosion val="20"/>
            <c:spPr>
              <a:solidFill>
                <a:srgbClr val="716FB3">
                  <a:alpha val="88000"/>
                </a:srgbClr>
              </a:solidFill>
            </c:spPr>
          </c:dPt>
          <c:dPt>
            <c:idx val="1"/>
            <c:bubble3D val="0"/>
            <c:spPr>
              <a:solidFill>
                <a:srgbClr val="716FB3">
                  <a:alpha val="88000"/>
                </a:srgbClr>
              </a:solidFill>
            </c:spPr>
          </c:dPt>
          <c:dPt>
            <c:idx val="2"/>
            <c:bubble3D val="0"/>
            <c:spPr>
              <a:solidFill>
                <a:srgbClr val="716FB3">
                  <a:alpha val="88000"/>
                </a:srgbClr>
              </a:solidFill>
            </c:spPr>
          </c:dPt>
          <c:dLbls>
            <c:dLbl>
              <c:idx val="0"/>
              <c:layout>
                <c:manualLayout>
                  <c:x val="-0.23097348810267912"/>
                  <c:y val="-8.9521983238975741E-2"/>
                </c:manualLayout>
              </c:layout>
              <c:tx>
                <c:rich>
                  <a:bodyPr/>
                  <a:lstStyle/>
                  <a:p>
                    <a:r>
                      <a:rPr lang="en-US" sz="3200" b="0" dirty="0" smtClean="0">
                        <a:solidFill>
                          <a:schemeClr val="bg1"/>
                        </a:solidFill>
                        <a:latin typeface="Verdana" pitchFamily="34" charset="0"/>
                        <a:ea typeface="Verdana" pitchFamily="34" charset="0"/>
                        <a:cs typeface="Verdana" pitchFamily="34" charset="0"/>
                      </a:rPr>
                      <a:t>MEDIA</a:t>
                    </a:r>
                  </a:p>
                  <a:p>
                    <a:endParaRPr lang="en-US" dirty="0" smtClean="0">
                      <a:solidFill>
                        <a:schemeClr val="bg1"/>
                      </a:solidFill>
                      <a:latin typeface="Verdana" pitchFamily="34" charset="0"/>
                      <a:ea typeface="Verdana" pitchFamily="34" charset="0"/>
                      <a:cs typeface="Verdana" pitchFamily="34" charset="0"/>
                    </a:endParaRPr>
                  </a:p>
                  <a:p>
                    <a:r>
                      <a:rPr lang="en-US" sz="4400" dirty="0" smtClean="0">
                        <a:solidFill>
                          <a:schemeClr val="bg1"/>
                        </a:solidFill>
                        <a:latin typeface="Verdana" pitchFamily="34" charset="0"/>
                        <a:ea typeface="Verdana" pitchFamily="34" charset="0"/>
                        <a:cs typeface="Verdana" pitchFamily="34" charset="0"/>
                      </a:rPr>
                      <a:t>56%</a:t>
                    </a:r>
                  </a:p>
                  <a:p>
                    <a:endParaRPr lang="en-US" dirty="0">
                      <a:solidFill>
                        <a:schemeClr val="bg1"/>
                      </a:solidFill>
                    </a:endParaRPr>
                  </a:p>
                </c:rich>
              </c:tx>
              <c:showLegendKey val="0"/>
              <c:showVal val="1"/>
              <c:showCatName val="1"/>
              <c:showSerName val="0"/>
              <c:showPercent val="0"/>
              <c:showBubbleSize val="0"/>
            </c:dLbl>
            <c:dLbl>
              <c:idx val="1"/>
              <c:layout>
                <c:manualLayout>
                  <c:x val="0.13615440099530926"/>
                  <c:y val="-9.4743625278749188E-2"/>
                </c:manualLayout>
              </c:layout>
              <c:tx>
                <c:rich>
                  <a:bodyPr/>
                  <a:lstStyle/>
                  <a:p>
                    <a:r>
                      <a:rPr lang="en-US" sz="2800" b="0" dirty="0" smtClean="0">
                        <a:solidFill>
                          <a:schemeClr val="bg1"/>
                        </a:solidFill>
                        <a:latin typeface="Verdana" pitchFamily="34" charset="0"/>
                        <a:ea typeface="Verdana" pitchFamily="34" charset="0"/>
                        <a:cs typeface="Verdana" pitchFamily="34" charset="0"/>
                      </a:rPr>
                      <a:t>KULTUR</a:t>
                    </a:r>
                    <a:r>
                      <a:rPr lang="en-US" sz="4000" b="0" dirty="0" smtClean="0">
                        <a:solidFill>
                          <a:schemeClr val="bg1"/>
                        </a:solidFill>
                        <a:latin typeface="Verdana" pitchFamily="34" charset="0"/>
                        <a:ea typeface="Verdana" pitchFamily="34" charset="0"/>
                        <a:cs typeface="Verdana" pitchFamily="34" charset="0"/>
                      </a:rPr>
                      <a:t> 31%</a:t>
                    </a:r>
                    <a:endParaRPr lang="en-US" sz="4000" b="0" dirty="0"/>
                  </a:p>
                </c:rich>
              </c:tx>
              <c:showLegendKey val="0"/>
              <c:showVal val="1"/>
              <c:showCatName val="1"/>
              <c:showSerName val="0"/>
              <c:showPercent val="0"/>
              <c:showBubbleSize val="0"/>
            </c:dLbl>
            <c:dLbl>
              <c:idx val="2"/>
              <c:layout>
                <c:manualLayout>
                  <c:x val="0.12796733357023127"/>
                  <c:y val="0.17273281204722976"/>
                </c:manualLayout>
              </c:layout>
              <c:tx>
                <c:rich>
                  <a:bodyPr/>
                  <a:lstStyle/>
                  <a:p>
                    <a:pPr>
                      <a:defRPr sz="1400">
                        <a:solidFill>
                          <a:schemeClr val="bg1"/>
                        </a:solidFill>
                        <a:latin typeface="Verdana" pitchFamily="34" charset="0"/>
                        <a:ea typeface="Verdana" pitchFamily="34" charset="0"/>
                        <a:cs typeface="Verdana" pitchFamily="34" charset="0"/>
                      </a:defRPr>
                    </a:pPr>
                    <a:r>
                      <a:rPr lang="en-US" sz="1100" b="1" baseline="0" dirty="0" err="1" smtClean="0">
                        <a:solidFill>
                          <a:schemeClr val="bg1"/>
                        </a:solidFill>
                        <a:latin typeface="Verdana" pitchFamily="34" charset="0"/>
                        <a:ea typeface="Verdana" pitchFamily="34" charset="0"/>
                        <a:cs typeface="Verdana" pitchFamily="34" charset="0"/>
                      </a:rPr>
                      <a:t>Sektorübergreifender</a:t>
                    </a:r>
                    <a:r>
                      <a:rPr lang="en-US" sz="1100" b="1" baseline="0" dirty="0" smtClean="0">
                        <a:solidFill>
                          <a:schemeClr val="bg1"/>
                        </a:solidFill>
                        <a:latin typeface="Verdana" pitchFamily="34" charset="0"/>
                        <a:ea typeface="Verdana" pitchFamily="34" charset="0"/>
                        <a:cs typeface="Verdana" pitchFamily="34" charset="0"/>
                      </a:rPr>
                      <a:t> BEREICH</a:t>
                    </a:r>
                    <a:r>
                      <a:rPr lang="en-US" sz="1100" dirty="0" smtClean="0">
                        <a:solidFill>
                          <a:schemeClr val="bg1"/>
                        </a:solidFill>
                        <a:latin typeface="Verdana" pitchFamily="34" charset="0"/>
                        <a:ea typeface="Verdana" pitchFamily="34" charset="0"/>
                        <a:cs typeface="Verdana" pitchFamily="34" charset="0"/>
                      </a:rPr>
                      <a:t> </a:t>
                    </a:r>
                  </a:p>
                  <a:p>
                    <a:pPr>
                      <a:defRPr sz="1400">
                        <a:solidFill>
                          <a:schemeClr val="bg1"/>
                        </a:solidFill>
                        <a:latin typeface="Verdana" pitchFamily="34" charset="0"/>
                        <a:ea typeface="Verdana" pitchFamily="34" charset="0"/>
                        <a:cs typeface="Verdana" pitchFamily="34" charset="0"/>
                      </a:defRPr>
                    </a:pPr>
                    <a:r>
                      <a:rPr lang="en-US" sz="1200" dirty="0" smtClean="0">
                        <a:solidFill>
                          <a:schemeClr val="bg1"/>
                        </a:solidFill>
                        <a:latin typeface="Verdana" pitchFamily="34" charset="0"/>
                        <a:ea typeface="Verdana" pitchFamily="34" charset="0"/>
                        <a:cs typeface="Verdana" pitchFamily="34" charset="0"/>
                      </a:rPr>
                      <a:t>13%</a:t>
                    </a:r>
                    <a:endParaRPr lang="en-US" sz="1200" dirty="0">
                      <a:solidFill>
                        <a:schemeClr val="tx1"/>
                      </a:solidFill>
                      <a:latin typeface="Verdana" pitchFamily="34" charset="0"/>
                      <a:ea typeface="Verdana" pitchFamily="34" charset="0"/>
                      <a:cs typeface="Verdana" pitchFamily="34" charset="0"/>
                    </a:endParaRPr>
                  </a:p>
                </c:rich>
              </c:tx>
              <c:spPr>
                <a:noFill/>
              </c:spPr>
              <c:showLegendKey val="0"/>
              <c:showVal val="1"/>
              <c:showCatName val="1"/>
              <c:showSerName val="0"/>
              <c:showPercent val="0"/>
              <c:showBubbleSize val="0"/>
            </c:dLbl>
            <c:spPr>
              <a:noFill/>
            </c:spPr>
            <c:txPr>
              <a:bodyPr/>
              <a:lstStyle/>
              <a:p>
                <a:pPr>
                  <a:defRPr>
                    <a:solidFill>
                      <a:schemeClr val="bg1"/>
                    </a:solidFill>
                    <a:latin typeface="Verdana" pitchFamily="34" charset="0"/>
                    <a:ea typeface="Verdana" pitchFamily="34" charset="0"/>
                    <a:cs typeface="Verdana" pitchFamily="34" charset="0"/>
                  </a:defRPr>
                </a:pPr>
                <a:endParaRPr lang="de-DE"/>
              </a:p>
            </c:txPr>
            <c:showLegendKey val="0"/>
            <c:showVal val="1"/>
            <c:showCatName val="1"/>
            <c:showSerName val="0"/>
            <c:showPercent val="0"/>
            <c:showBubbleSize val="0"/>
            <c:showLeaderLines val="0"/>
          </c:dLbls>
          <c:cat>
            <c:strRef>
              <c:f>Sheet1!$A$2:$A$4</c:f>
              <c:strCache>
                <c:ptCount val="3"/>
                <c:pt idx="0">
                  <c:v>Media</c:v>
                </c:pt>
                <c:pt idx="1">
                  <c:v>Culture</c:v>
                </c:pt>
                <c:pt idx="2">
                  <c:v>Cross sectoral support</c:v>
                </c:pt>
              </c:strCache>
            </c:strRef>
          </c:cat>
          <c:val>
            <c:numRef>
              <c:f>Sheet1!$B$2:$B$4</c:f>
              <c:numCache>
                <c:formatCode>0%</c:formatCode>
                <c:ptCount val="3"/>
                <c:pt idx="0">
                  <c:v>0.55000000000000004</c:v>
                </c:pt>
                <c:pt idx="1">
                  <c:v>0.30000000000000021</c:v>
                </c:pt>
                <c:pt idx="2">
                  <c:v>0.15000000000000011</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de-DE"/>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0.67414</cdr:x>
      <cdr:y>0.01695</cdr:y>
    </cdr:from>
    <cdr:to>
      <cdr:x>0.94802</cdr:x>
      <cdr:y>0.15617</cdr:y>
    </cdr:to>
    <cdr:sp macro="" textlink="">
      <cdr:nvSpPr>
        <cdr:cNvPr id="3" name="Freeform 2"/>
        <cdr:cNvSpPr/>
      </cdr:nvSpPr>
      <cdr:spPr>
        <a:xfrm xmlns:a="http://schemas.openxmlformats.org/drawingml/2006/main">
          <a:off x="6359241" y="118368"/>
          <a:ext cx="2583523" cy="972421"/>
        </a:xfrm>
        <a:custGeom xmlns:a="http://schemas.openxmlformats.org/drawingml/2006/main">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xmlns:a="http://schemas.openxmlformats.org/drawingml/2006/main">
          <a:srgbClr val="716FB3"/>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GB" sz="1600" b="1" dirty="0" smtClean="0">
              <a:latin typeface="Verdana" pitchFamily="34" charset="0"/>
              <a:ea typeface="Verdana" pitchFamily="34" charset="0"/>
              <a:cs typeface="Verdana" pitchFamily="34" charset="0"/>
            </a:rPr>
            <a:t>Budget</a:t>
          </a:r>
        </a:p>
        <a:p xmlns:a="http://schemas.openxmlformats.org/drawingml/2006/main">
          <a:pPr algn="ctr"/>
          <a:r>
            <a:rPr lang="en-GB" sz="1600" b="1" dirty="0" smtClean="0">
              <a:latin typeface="Verdana" pitchFamily="34" charset="0"/>
              <a:ea typeface="Verdana" pitchFamily="34" charset="0"/>
              <a:cs typeface="Verdana" pitchFamily="34" charset="0"/>
            </a:rPr>
            <a:t>2014-2020</a:t>
          </a:r>
          <a:endParaRPr lang="en-GB" sz="1600" b="1" dirty="0">
            <a:latin typeface="Verdana" pitchFamily="34" charset="0"/>
            <a:ea typeface="Verdana" pitchFamily="34" charset="0"/>
            <a:cs typeface="Verdana"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522ED531-12E6-471E-B78B-127687D2F052}" type="datetimeFigureOut">
              <a:rPr lang="en-GB" smtClean="0"/>
              <a:pPr/>
              <a:t>06/12/2013</a:t>
            </a:fld>
            <a:endParaRPr lang="en-GB"/>
          </a:p>
        </p:txBody>
      </p:sp>
      <p:sp>
        <p:nvSpPr>
          <p:cNvPr id="4" name="Footer Placeholder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a:defRPr sz="1200"/>
            </a:lvl1pPr>
          </a:lstStyle>
          <a:p>
            <a:fld id="{AC37C764-9934-4829-9179-BE3204C4FA88}" type="slidenum">
              <a:rPr lang="en-GB" smtClean="0"/>
              <a:pPr/>
              <a:t>‹Nr.›</a:t>
            </a:fld>
            <a:endParaRPr lang="en-GB"/>
          </a:p>
        </p:txBody>
      </p:sp>
    </p:spTree>
    <p:extLst>
      <p:ext uri="{BB962C8B-B14F-4D97-AF65-F5344CB8AC3E}">
        <p14:creationId xmlns:p14="http://schemas.microsoft.com/office/powerpoint/2010/main" val="4041295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1C798E7E-956F-47E8-808C-0967F60DA966}" type="datetimeFigureOut">
              <a:rPr lang="en-GB" smtClean="0"/>
              <a:pPr/>
              <a:t>06/12/2013</a:t>
            </a:fld>
            <a:endParaRPr lang="en-GB"/>
          </a:p>
        </p:txBody>
      </p:sp>
      <p:sp>
        <p:nvSpPr>
          <p:cNvPr id="4" name="Slide Image Placeholder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en-GB"/>
          </a:p>
        </p:txBody>
      </p:sp>
      <p:sp>
        <p:nvSpPr>
          <p:cNvPr id="6" name="Footer Placeholder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F7030F57-F46E-4446-A601-0CF240EDF0B0}" type="slidenum">
              <a:rPr lang="en-GB" smtClean="0"/>
              <a:pPr/>
              <a:t>‹Nr.›</a:t>
            </a:fld>
            <a:endParaRPr lang="en-GB"/>
          </a:p>
        </p:txBody>
      </p:sp>
    </p:spTree>
    <p:extLst>
      <p:ext uri="{BB962C8B-B14F-4D97-AF65-F5344CB8AC3E}">
        <p14:creationId xmlns:p14="http://schemas.microsoft.com/office/powerpoint/2010/main" val="2599210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1" u="sng" dirty="0" smtClean="0"/>
              <a:t>Welcome</a:t>
            </a:r>
            <a:r>
              <a:rPr lang="en-GB" sz="1100" b="1" u="sng" baseline="0" dirty="0" smtClean="0"/>
              <a:t> to Creative Europe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b="1" u="sng" dirty="0" smtClean="0"/>
          </a:p>
          <a:p>
            <a:pPr marL="171450" indent="-171450">
              <a:buFont typeface="Arial" pitchFamily="34" charset="0"/>
              <a:buChar char="•"/>
            </a:pPr>
            <a:r>
              <a:rPr lang="en-GB" sz="1200" b="0" u="none" kern="1200" dirty="0" smtClean="0">
                <a:solidFill>
                  <a:schemeClr val="tx1"/>
                </a:solidFill>
                <a:effectLst/>
                <a:latin typeface="+mn-lt"/>
                <a:ea typeface="+mn-ea"/>
                <a:cs typeface="+mn-cs"/>
              </a:rPr>
              <a:t>Let’s take a look at the Creative Europe programme,</a:t>
            </a:r>
            <a:r>
              <a:rPr lang="en-GB" sz="1200" b="0" u="none" kern="1200" baseline="0" dirty="0" smtClean="0">
                <a:solidFill>
                  <a:schemeClr val="tx1"/>
                </a:solidFill>
                <a:effectLst/>
                <a:latin typeface="+mn-lt"/>
                <a:ea typeface="+mn-ea"/>
                <a:cs typeface="+mn-cs"/>
              </a:rPr>
              <a:t> and what benefits and opportunities it offers to the cultural and creative sectors.</a:t>
            </a:r>
            <a:endParaRPr lang="en-GB" sz="1200" b="0" u="none" kern="1200" dirty="0" smtClean="0">
              <a:solidFill>
                <a:schemeClr val="tx1"/>
              </a:solidFill>
              <a:effectLst/>
              <a:latin typeface="+mn-lt"/>
              <a:ea typeface="+mn-ea"/>
              <a:cs typeface="+mn-cs"/>
            </a:endParaRPr>
          </a:p>
          <a:p>
            <a:endParaRPr lang="en-GB" sz="1200" b="1"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pPr/>
              <a:t>1</a:t>
            </a:fld>
            <a:endParaRPr lang="en-GB"/>
          </a:p>
        </p:txBody>
      </p:sp>
    </p:spTree>
    <p:extLst>
      <p:ext uri="{BB962C8B-B14F-4D97-AF65-F5344CB8AC3E}">
        <p14:creationId xmlns:p14="http://schemas.microsoft.com/office/powerpoint/2010/main" val="953100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marL="0" lvl="0" indent="0">
              <a:buFont typeface="Arial" pitchFamily="34" charset="0"/>
              <a:buNone/>
            </a:pPr>
            <a:r>
              <a:rPr lang="en-GB" sz="1200" b="1" u="sng" kern="1200" dirty="0" smtClean="0">
                <a:solidFill>
                  <a:schemeClr val="tx1"/>
                </a:solidFill>
                <a:effectLst/>
                <a:latin typeface="+mn-lt"/>
                <a:ea typeface="+mn-ea"/>
                <a:cs typeface="+mn-cs"/>
              </a:rPr>
              <a:t>Distribution</a:t>
            </a:r>
          </a:p>
          <a:p>
            <a:pPr marL="0" lvl="0" indent="0">
              <a:buFont typeface="Arial" pitchFamily="34" charset="0"/>
              <a:buNone/>
            </a:pPr>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These days, </a:t>
            </a:r>
            <a:r>
              <a:rPr lang="en-GB" sz="1200" kern="1200" dirty="0" err="1" smtClean="0">
                <a:solidFill>
                  <a:schemeClr val="tx1"/>
                </a:solidFill>
                <a:effectLst/>
                <a:latin typeface="+mn-lt"/>
                <a:ea typeface="+mn-ea"/>
                <a:cs typeface="+mn-cs"/>
              </a:rPr>
              <a:t>audiovisual</a:t>
            </a:r>
            <a:r>
              <a:rPr lang="en-GB" sz="1200" kern="1200" dirty="0" smtClean="0">
                <a:solidFill>
                  <a:schemeClr val="tx1"/>
                </a:solidFill>
                <a:effectLst/>
                <a:latin typeface="+mn-lt"/>
                <a:ea typeface="+mn-ea"/>
                <a:cs typeface="+mn-cs"/>
              </a:rPr>
              <a:t> professionals need to operate in both physical and online market-places. </a:t>
            </a:r>
          </a:p>
          <a:p>
            <a:pPr marL="171450" lvl="0" indent="-171450">
              <a:buFont typeface="Arial" pitchFamily="34" charset="0"/>
              <a:buChar char="•"/>
            </a:pPr>
            <a:r>
              <a:rPr lang="en-GB" sz="1200" kern="1200" dirty="0" smtClean="0">
                <a:solidFill>
                  <a:schemeClr val="tx1"/>
                </a:solidFill>
                <a:effectLst/>
                <a:latin typeface="+mn-lt"/>
                <a:ea typeface="+mn-ea"/>
                <a:cs typeface="+mn-cs"/>
              </a:rPr>
              <a:t>To meet these demands, the MEDIA sub-programme offers support for international professional trade events, markets and other initiatives that can boost the circulation and distribution of European works inside and outside Europe, and international works in Europe. </a:t>
            </a:r>
          </a:p>
          <a:p>
            <a:pPr marL="171450" lvl="0" indent="-171450">
              <a:buFont typeface="Arial" pitchFamily="34" charset="0"/>
              <a:buChar char="•"/>
            </a:pPr>
            <a:r>
              <a:rPr lang="en-GB" sz="1200" kern="1200" dirty="0" smtClean="0">
                <a:solidFill>
                  <a:schemeClr val="tx1"/>
                </a:solidFill>
                <a:effectLst/>
                <a:latin typeface="+mn-lt"/>
                <a:ea typeface="+mn-ea"/>
                <a:cs typeface="+mn-cs"/>
              </a:rPr>
              <a:t>However, it can be difficult to overcome the limitations the </a:t>
            </a:r>
            <a:r>
              <a:rPr lang="en-GB" sz="1200" kern="1200" dirty="0" err="1" smtClean="0">
                <a:solidFill>
                  <a:schemeClr val="tx1"/>
                </a:solidFill>
                <a:effectLst/>
                <a:latin typeface="+mn-lt"/>
                <a:ea typeface="+mn-ea"/>
                <a:cs typeface="+mn-cs"/>
              </a:rPr>
              <a:t>audiovisual</a:t>
            </a:r>
            <a:r>
              <a:rPr lang="en-GB" sz="1200" kern="1200" dirty="0" smtClean="0">
                <a:solidFill>
                  <a:schemeClr val="tx1"/>
                </a:solidFill>
                <a:effectLst/>
                <a:latin typeface="+mn-lt"/>
                <a:ea typeface="+mn-ea"/>
                <a:cs typeface="+mn-cs"/>
              </a:rPr>
              <a:t> industry faces in terms of film distribution outside domestic markets.</a:t>
            </a:r>
          </a:p>
          <a:p>
            <a:pPr marL="171450" lvl="0" indent="-171450">
              <a:buFont typeface="Arial" pitchFamily="34" charset="0"/>
              <a:buChar char="•"/>
            </a:pPr>
            <a:r>
              <a:rPr lang="en-GB" sz="1200" kern="1200" dirty="0" smtClean="0">
                <a:solidFill>
                  <a:schemeClr val="tx1"/>
                </a:solidFill>
                <a:effectLst/>
                <a:latin typeface="+mn-lt"/>
                <a:ea typeface="+mn-ea"/>
                <a:cs typeface="+mn-cs"/>
              </a:rPr>
              <a:t>Financial help is available for European sales agents, theatrical distributors or exhibitors of European films to encourage and support the wider transnational distribution of recent European films in cinemas and on other platforms.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b="1" u="sng" dirty="0" smtClean="0"/>
              <a:t>Budget</a:t>
            </a:r>
            <a:r>
              <a:rPr lang="en-GB" b="1" u="sng" baseline="0" dirty="0" smtClean="0"/>
              <a:t> Breakdown</a:t>
            </a:r>
            <a:endParaRPr lang="en-GB" b="1" u="sng" dirty="0" smtClean="0"/>
          </a:p>
          <a:p>
            <a:endParaRPr lang="en-GB" dirty="0" smtClean="0"/>
          </a:p>
          <a:p>
            <a:pPr marL="171450" lvl="0" indent="-171450">
              <a:buFont typeface="Arial" pitchFamily="34" charset="0"/>
              <a:buChar char="•"/>
            </a:pPr>
            <a:r>
              <a:rPr lang="en-GB" sz="1200" kern="1200" dirty="0" smtClean="0">
                <a:solidFill>
                  <a:schemeClr val="tx1"/>
                </a:solidFill>
                <a:effectLst/>
                <a:latin typeface="+mn-lt"/>
                <a:ea typeface="+mn-ea"/>
                <a:cs typeface="+mn-cs"/>
              </a:rPr>
              <a:t>In terms of budget, the European Commission have shown their commitment to Creative Europe by proposing a massive €1.46 billion, which is a 9% increase on the previous programmes.</a:t>
            </a:r>
          </a:p>
          <a:p>
            <a:pPr marL="171450" lvl="0" indent="-171450">
              <a:buFont typeface="Arial" pitchFamily="34" charset="0"/>
              <a:buChar char="•"/>
            </a:pPr>
            <a:r>
              <a:rPr lang="en-GB" dirty="0"/>
              <a:t>The funding is approximately distributed as shown, with 56% reserved for the MEDIA sub-programme, 31% for the Culture sub-programme and 13% for the Cross-sectoral </a:t>
            </a:r>
            <a:r>
              <a:rPr lang="en-GB" dirty="0" smtClean="0"/>
              <a:t>strand</a:t>
            </a:r>
          </a:p>
          <a:p>
            <a:pPr lvl="0"/>
            <a:r>
              <a:rPr lang="en-GB" baseline="0" dirty="0" smtClean="0">
                <a:solidFill>
                  <a:schemeClr val="bg1"/>
                </a:solidFill>
              </a:rPr>
              <a:t>://ec.europa.eu/culture/media/creative-europe/index_en.htm</a:t>
            </a:r>
            <a:endParaRPr lang="en-GB" dirty="0" smtClean="0">
              <a:solidFill>
                <a:schemeClr val="bg1"/>
              </a:solidFill>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75991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Culture sub-programme</a:t>
            </a:r>
          </a:p>
          <a:p>
            <a:pPr lvl="0"/>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Creative Europe’s Culture sub-programme is intended to help cultural and creative organisations to operate across borders both within Europe and internationally.</a:t>
            </a:r>
          </a:p>
          <a:p>
            <a:pPr marL="171450" lvl="0" indent="-171450">
              <a:buFont typeface="Arial" pitchFamily="34" charset="0"/>
              <a:buChar char="•"/>
            </a:pPr>
            <a:r>
              <a:rPr lang="en-GB" sz="1200" kern="1200" dirty="0" smtClean="0">
                <a:solidFill>
                  <a:schemeClr val="tx1"/>
                </a:solidFill>
                <a:effectLst/>
                <a:latin typeface="+mn-lt"/>
                <a:ea typeface="+mn-ea"/>
                <a:cs typeface="+mn-cs"/>
              </a:rPr>
              <a:t>The programme provides opportunities for the exchange of artists and performers between countries, allowing them to reach out to new and larger audiences in the EU and beyond.</a:t>
            </a:r>
          </a:p>
          <a:p>
            <a:pPr marL="171450" lvl="0" indent="-171450">
              <a:buFont typeface="Arial" pitchFamily="34" charset="0"/>
              <a:buChar char="•"/>
            </a:pPr>
            <a:r>
              <a:rPr lang="en-GB" sz="1200" kern="1200" dirty="0" smtClean="0">
                <a:solidFill>
                  <a:schemeClr val="tx1"/>
                </a:solidFill>
                <a:effectLst/>
                <a:latin typeface="+mn-lt"/>
                <a:ea typeface="+mn-ea"/>
                <a:cs typeface="+mn-cs"/>
              </a:rPr>
              <a:t>Another focus is on supporting cultural and creative individuals and groups to enhance their skills and abilities by engaging in international cooperation activities and building strong international networks.</a:t>
            </a:r>
          </a:p>
          <a:p>
            <a:pPr marL="171450" lvl="0" indent="-171450">
              <a:buFont typeface="Arial" pitchFamily="34" charset="0"/>
              <a:buChar char="•"/>
            </a:pPr>
            <a:r>
              <a:rPr lang="en-GB" sz="1200" kern="1200" dirty="0" smtClean="0">
                <a:solidFill>
                  <a:schemeClr val="tx1"/>
                </a:solidFill>
                <a:effectLst/>
                <a:latin typeface="+mn-lt"/>
                <a:ea typeface="+mn-ea"/>
                <a:cs typeface="+mn-cs"/>
              </a:rPr>
              <a:t>To sum up, the main priorities are cross-border cultural activities, the wider circulation of European literature, and stimulating interest in, and improving access to, European cultural and creative works and cultural heritage.</a:t>
            </a:r>
          </a:p>
          <a:p>
            <a:pPr marL="171450" lvl="0" indent="-171450">
              <a:buFont typeface="Arial" pitchFamily="34" charset="0"/>
              <a:buChar char="•"/>
            </a:pPr>
            <a:r>
              <a:rPr lang="en-GB" sz="1200" kern="1200" dirty="0" smtClean="0">
                <a:solidFill>
                  <a:schemeClr val="tx1"/>
                </a:solidFill>
                <a:effectLst/>
                <a:latin typeface="+mn-lt"/>
                <a:ea typeface="+mn-ea"/>
                <a:cs typeface="+mn-cs"/>
              </a:rPr>
              <a:t>Now let’s take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 closer look at the main areas in the Culture sub-programme.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Transnational</a:t>
            </a:r>
            <a:r>
              <a:rPr lang="en-GB" sz="1200" b="1" u="sng" kern="1200" baseline="0" dirty="0" smtClean="0">
                <a:solidFill>
                  <a:schemeClr val="tx1"/>
                </a:solidFill>
                <a:effectLst/>
                <a:latin typeface="+mn-lt"/>
                <a:ea typeface="+mn-ea"/>
                <a:cs typeface="+mn-cs"/>
              </a:rPr>
              <a:t> Cooperation</a:t>
            </a:r>
          </a:p>
          <a:p>
            <a:pPr lvl="0"/>
            <a:endParaRPr lang="en-GB" sz="1200" b="1" u="sng"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Under the Culture sub-programme, there are opportunities to lead or take part in a variety of transnational cooperation projects that involve cultural and creative organisations </a:t>
            </a:r>
          </a:p>
          <a:p>
            <a:pPr marL="171450" lvl="0" indent="-171450">
              <a:buFont typeface="Arial" pitchFamily="34" charset="0"/>
              <a:buChar char="•"/>
            </a:pPr>
            <a:r>
              <a:rPr lang="en-GB" sz="1200" kern="1200" dirty="0" smtClean="0">
                <a:solidFill>
                  <a:schemeClr val="tx1"/>
                </a:solidFill>
                <a:effectLst/>
                <a:latin typeface="+mn-lt"/>
                <a:ea typeface="+mn-ea"/>
                <a:cs typeface="+mn-cs"/>
              </a:rPr>
              <a:t>These organisations must be from at least three countries taking part in the programme and the kinds of activities that are supported include:</a:t>
            </a:r>
          </a:p>
          <a:p>
            <a:pPr marL="0" lvl="0" indent="0">
              <a:buFont typeface="Arial" pitchFamily="34" charset="0"/>
              <a:buNone/>
            </a:pPr>
            <a:endParaRPr lang="en-GB" sz="1200" kern="1200" dirty="0" smtClean="0">
              <a:solidFill>
                <a:schemeClr val="tx1"/>
              </a:solidFill>
              <a:effectLst/>
              <a:latin typeface="+mn-lt"/>
              <a:ea typeface="+mn-ea"/>
              <a:cs typeface="+mn-cs"/>
            </a:endParaRPr>
          </a:p>
          <a:p>
            <a:pPr marL="628650" lvl="1" indent="-171450">
              <a:buFont typeface="Arial" pitchFamily="34" charset="0"/>
              <a:buChar char="•"/>
            </a:pPr>
            <a:r>
              <a:rPr lang="en-GB" sz="1200" kern="1200" dirty="0" smtClean="0">
                <a:solidFill>
                  <a:schemeClr val="tx1"/>
                </a:solidFill>
                <a:effectLst/>
                <a:latin typeface="+mn-lt"/>
                <a:ea typeface="+mn-ea"/>
                <a:cs typeface="+mn-cs"/>
              </a:rPr>
              <a:t>The exchange of cultural workers, allowing them to gain the skills they need to meet the challenges of a changing environment.</a:t>
            </a:r>
          </a:p>
          <a:p>
            <a:pPr marL="628650" lvl="1" indent="-171450">
              <a:buFont typeface="Arial" pitchFamily="34" charset="0"/>
              <a:buChar char="•"/>
            </a:pPr>
            <a:r>
              <a:rPr lang="en-GB" sz="1200" kern="1200" dirty="0" smtClean="0">
                <a:solidFill>
                  <a:schemeClr val="tx1"/>
                </a:solidFill>
                <a:effectLst/>
                <a:latin typeface="+mn-lt"/>
                <a:ea typeface="+mn-ea"/>
                <a:cs typeface="+mn-cs"/>
              </a:rPr>
              <a:t>Extended stays and residencies in other EU countries for artists and cultural professionals, allowing them to develop their careers internationally.</a:t>
            </a:r>
          </a:p>
          <a:p>
            <a:pPr marL="628650" lvl="1" indent="-171450">
              <a:buFont typeface="Arial" pitchFamily="34" charset="0"/>
              <a:buChar char="•"/>
            </a:pPr>
            <a:r>
              <a:rPr lang="en-GB" sz="1200" kern="1200" dirty="0" smtClean="0">
                <a:solidFill>
                  <a:schemeClr val="tx1"/>
                </a:solidFill>
                <a:effectLst/>
                <a:latin typeface="+mn-lt"/>
                <a:ea typeface="+mn-ea"/>
                <a:cs typeface="+mn-cs"/>
              </a:rPr>
              <a:t>Co-productions and performances between cultural organisations from different countries, such as concert halls, theatres and orchestras, which extend the lifespan of a production and help it to reach new audiences.</a:t>
            </a:r>
          </a:p>
          <a:p>
            <a:pPr marL="628650" lvl="1" indent="-171450">
              <a:buFont typeface="Arial" pitchFamily="34" charset="0"/>
              <a:buChar char="•"/>
            </a:pPr>
            <a:r>
              <a:rPr lang="en-GB" sz="1200" kern="1200" dirty="0" smtClean="0">
                <a:solidFill>
                  <a:schemeClr val="tx1"/>
                </a:solidFill>
                <a:effectLst/>
                <a:latin typeface="+mn-lt"/>
                <a:ea typeface="+mn-ea"/>
                <a:cs typeface="+mn-cs"/>
              </a:rPr>
              <a:t>Cross-border lending and borrowing of artworks, bringing</a:t>
            </a:r>
            <a:r>
              <a:rPr lang="en-GB" sz="1200" kern="1200" baseline="0" dirty="0" smtClean="0">
                <a:solidFill>
                  <a:schemeClr val="tx1"/>
                </a:solidFill>
                <a:effectLst/>
                <a:latin typeface="+mn-lt"/>
                <a:ea typeface="+mn-ea"/>
                <a:cs typeface="+mn-cs"/>
              </a:rPr>
              <a:t> them to citizens across Europe.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Transnational</a:t>
            </a:r>
            <a:r>
              <a:rPr lang="en-GB" sz="1200" b="1" u="sng" kern="1200" baseline="0" dirty="0" smtClean="0">
                <a:solidFill>
                  <a:schemeClr val="tx1"/>
                </a:solidFill>
                <a:effectLst/>
                <a:latin typeface="+mn-lt"/>
                <a:ea typeface="+mn-ea"/>
                <a:cs typeface="+mn-cs"/>
              </a:rPr>
              <a:t> Cooperation</a:t>
            </a:r>
          </a:p>
          <a:p>
            <a:pPr lvl="0"/>
            <a:endParaRPr lang="en-GB" sz="1200" b="1" u="sng"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Under the Culture sub-programme, there are opportunities to lead or take part in a variety of transnational cooperation projects that involve cultural and creative organisations </a:t>
            </a:r>
          </a:p>
          <a:p>
            <a:pPr marL="171450" lvl="0" indent="-171450">
              <a:buFont typeface="Arial" pitchFamily="34" charset="0"/>
              <a:buChar char="•"/>
            </a:pPr>
            <a:r>
              <a:rPr lang="en-GB" sz="1200" kern="1200" dirty="0" smtClean="0">
                <a:solidFill>
                  <a:schemeClr val="tx1"/>
                </a:solidFill>
                <a:effectLst/>
                <a:latin typeface="+mn-lt"/>
                <a:ea typeface="+mn-ea"/>
                <a:cs typeface="+mn-cs"/>
              </a:rPr>
              <a:t>These organisations must be from at least three countries taking part in the programme and the kinds of activities that are supported include:</a:t>
            </a:r>
          </a:p>
          <a:p>
            <a:pPr marL="0" lvl="0" indent="0">
              <a:buFont typeface="Arial" pitchFamily="34" charset="0"/>
              <a:buNone/>
            </a:pPr>
            <a:endParaRPr lang="en-GB" sz="1200" kern="1200" dirty="0" smtClean="0">
              <a:solidFill>
                <a:schemeClr val="tx1"/>
              </a:solidFill>
              <a:effectLst/>
              <a:latin typeface="+mn-lt"/>
              <a:ea typeface="+mn-ea"/>
              <a:cs typeface="+mn-cs"/>
            </a:endParaRPr>
          </a:p>
          <a:p>
            <a:pPr marL="628650" lvl="1" indent="-171450">
              <a:buFont typeface="Arial" pitchFamily="34" charset="0"/>
              <a:buChar char="•"/>
            </a:pPr>
            <a:r>
              <a:rPr lang="en-GB" sz="1200" kern="1200" dirty="0" smtClean="0">
                <a:solidFill>
                  <a:schemeClr val="tx1"/>
                </a:solidFill>
                <a:effectLst/>
                <a:latin typeface="+mn-lt"/>
                <a:ea typeface="+mn-ea"/>
                <a:cs typeface="+mn-cs"/>
              </a:rPr>
              <a:t>The exchange of cultural workers, allowing them to gain the skills they need to meet the challenges of a changing environment.</a:t>
            </a:r>
          </a:p>
          <a:p>
            <a:pPr marL="628650" lvl="1" indent="-171450">
              <a:buFont typeface="Arial" pitchFamily="34" charset="0"/>
              <a:buChar char="•"/>
            </a:pPr>
            <a:r>
              <a:rPr lang="en-GB" sz="1200" kern="1200" dirty="0" smtClean="0">
                <a:solidFill>
                  <a:schemeClr val="tx1"/>
                </a:solidFill>
                <a:effectLst/>
                <a:latin typeface="+mn-lt"/>
                <a:ea typeface="+mn-ea"/>
                <a:cs typeface="+mn-cs"/>
              </a:rPr>
              <a:t>Extended stays and residencies in other EU countries for artists and cultural professionals, allowing them to develop their careers internationally.</a:t>
            </a:r>
          </a:p>
          <a:p>
            <a:pPr marL="628650" lvl="1" indent="-171450">
              <a:buFont typeface="Arial" pitchFamily="34" charset="0"/>
              <a:buChar char="•"/>
            </a:pPr>
            <a:r>
              <a:rPr lang="en-GB" sz="1200" kern="1200" dirty="0" smtClean="0">
                <a:solidFill>
                  <a:schemeClr val="tx1"/>
                </a:solidFill>
                <a:effectLst/>
                <a:latin typeface="+mn-lt"/>
                <a:ea typeface="+mn-ea"/>
                <a:cs typeface="+mn-cs"/>
              </a:rPr>
              <a:t>Co-productions and performances between cultural organisations from different countries, such as concert halls, theatres and orchestras, which extend the lifespan of a production and help it to reach new audiences.</a:t>
            </a:r>
          </a:p>
          <a:p>
            <a:pPr marL="628650" lvl="1" indent="-171450">
              <a:buFont typeface="Arial" pitchFamily="34" charset="0"/>
              <a:buChar char="•"/>
            </a:pPr>
            <a:r>
              <a:rPr lang="en-GB" sz="1200" kern="1200" dirty="0" smtClean="0">
                <a:solidFill>
                  <a:schemeClr val="tx1"/>
                </a:solidFill>
                <a:effectLst/>
                <a:latin typeface="+mn-lt"/>
                <a:ea typeface="+mn-ea"/>
                <a:cs typeface="+mn-cs"/>
              </a:rPr>
              <a:t>Cross-border lending and borrowing of artworks, bringing</a:t>
            </a:r>
            <a:r>
              <a:rPr lang="en-GB" sz="1200" kern="1200" baseline="0" dirty="0" smtClean="0">
                <a:solidFill>
                  <a:schemeClr val="tx1"/>
                </a:solidFill>
                <a:effectLst/>
                <a:latin typeface="+mn-lt"/>
                <a:ea typeface="+mn-ea"/>
                <a:cs typeface="+mn-cs"/>
              </a:rPr>
              <a:t> them to citizens across Europe.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Networks and Platforms</a:t>
            </a:r>
          </a:p>
          <a:p>
            <a:endParaRPr lang="en-GB" sz="1200" u="sng" kern="1200" dirty="0" smtClean="0">
              <a:solidFill>
                <a:schemeClr val="tx1"/>
              </a:solidFill>
              <a:effectLst/>
              <a:latin typeface="+mn-lt"/>
              <a:ea typeface="+mn-ea"/>
              <a:cs typeface="+mn-cs"/>
            </a:endParaRPr>
          </a:p>
          <a:p>
            <a:pPr lvl="0"/>
            <a:r>
              <a:rPr lang="en-GB" dirty="0"/>
              <a:t>Other areas that the Culture sub-programme offers funding for are networks and platforms.</a:t>
            </a:r>
          </a:p>
          <a:p>
            <a:r>
              <a:rPr lang="en-GB" dirty="0"/>
              <a:t>•Networks enable cultural players to cooperate internationally and to internationalise their careers and activities</a:t>
            </a:r>
          </a:p>
          <a:p>
            <a:r>
              <a:rPr lang="en-GB" dirty="0"/>
              <a:t>•Networks focus on supporting actions providing cultural players with skills, competences and know-how that contribute to strengthening the cultural and creative sectors, including encouraging adaptation to digital technologies, testing of new business and management models and testing new approaches to audience development</a:t>
            </a:r>
          </a:p>
          <a:p>
            <a:r>
              <a:rPr lang="en-GB" dirty="0"/>
              <a:t>•Platforms seeking to foster the development of emerging talent and to stimulate the transnational mobility of cultural and creative players and circulation and diffusion of works</a:t>
            </a:r>
          </a:p>
          <a:p>
            <a:r>
              <a:rPr lang="en-GB" dirty="0"/>
              <a:t>•Under the Culture sub-programme, funding is available to platforms fostering the mobility and the visibility of European creators and artists, stimulating a genuine Europe-wide programming of cultural and artistic activities and contributing to greater audience development</a:t>
            </a: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Transnational</a:t>
            </a:r>
            <a:r>
              <a:rPr lang="en-GB" sz="1200" b="1" u="sng" kern="1200" baseline="0" dirty="0" smtClean="0">
                <a:solidFill>
                  <a:schemeClr val="tx1"/>
                </a:solidFill>
                <a:effectLst/>
                <a:latin typeface="+mn-lt"/>
                <a:ea typeface="+mn-ea"/>
                <a:cs typeface="+mn-cs"/>
              </a:rPr>
              <a:t> Cooperation</a:t>
            </a:r>
          </a:p>
          <a:p>
            <a:pPr lvl="0"/>
            <a:endParaRPr lang="en-GB" sz="1200" b="1" u="sng"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Under the Culture sub-programme, there are opportunities to lead or take part in a variety of transnational cooperation projects that involve cultural and creative organisations </a:t>
            </a:r>
          </a:p>
          <a:p>
            <a:pPr marL="171450" lvl="0" indent="-171450">
              <a:buFont typeface="Arial" pitchFamily="34" charset="0"/>
              <a:buChar char="•"/>
            </a:pPr>
            <a:r>
              <a:rPr lang="en-GB" sz="1200" kern="1200" dirty="0" smtClean="0">
                <a:solidFill>
                  <a:schemeClr val="tx1"/>
                </a:solidFill>
                <a:effectLst/>
                <a:latin typeface="+mn-lt"/>
                <a:ea typeface="+mn-ea"/>
                <a:cs typeface="+mn-cs"/>
              </a:rPr>
              <a:t>These organisations must be from at least three countries taking part in the programme and the kinds of activities that are supported include:</a:t>
            </a:r>
          </a:p>
          <a:p>
            <a:pPr marL="0" lvl="0" indent="0">
              <a:buFont typeface="Arial" pitchFamily="34" charset="0"/>
              <a:buNone/>
            </a:pPr>
            <a:endParaRPr lang="en-GB" sz="1200" kern="1200" dirty="0" smtClean="0">
              <a:solidFill>
                <a:schemeClr val="tx1"/>
              </a:solidFill>
              <a:effectLst/>
              <a:latin typeface="+mn-lt"/>
              <a:ea typeface="+mn-ea"/>
              <a:cs typeface="+mn-cs"/>
            </a:endParaRPr>
          </a:p>
          <a:p>
            <a:pPr marL="628650" lvl="1" indent="-171450">
              <a:buFont typeface="Arial" pitchFamily="34" charset="0"/>
              <a:buChar char="•"/>
            </a:pPr>
            <a:r>
              <a:rPr lang="en-GB" sz="1200" kern="1200" dirty="0" smtClean="0">
                <a:solidFill>
                  <a:schemeClr val="tx1"/>
                </a:solidFill>
                <a:effectLst/>
                <a:latin typeface="+mn-lt"/>
                <a:ea typeface="+mn-ea"/>
                <a:cs typeface="+mn-cs"/>
              </a:rPr>
              <a:t>The exchange of cultural workers, allowing them to gain the skills they need to meet the challenges of a changing environment.</a:t>
            </a:r>
          </a:p>
          <a:p>
            <a:pPr marL="628650" lvl="1" indent="-171450">
              <a:buFont typeface="Arial" pitchFamily="34" charset="0"/>
              <a:buChar char="•"/>
            </a:pPr>
            <a:r>
              <a:rPr lang="en-GB" sz="1200" kern="1200" dirty="0" smtClean="0">
                <a:solidFill>
                  <a:schemeClr val="tx1"/>
                </a:solidFill>
                <a:effectLst/>
                <a:latin typeface="+mn-lt"/>
                <a:ea typeface="+mn-ea"/>
                <a:cs typeface="+mn-cs"/>
              </a:rPr>
              <a:t>Extended stays and residencies in other EU countries for artists and cultural professionals, allowing them to develop their careers internationally.</a:t>
            </a:r>
          </a:p>
          <a:p>
            <a:pPr marL="628650" lvl="1" indent="-171450">
              <a:buFont typeface="Arial" pitchFamily="34" charset="0"/>
              <a:buChar char="•"/>
            </a:pPr>
            <a:r>
              <a:rPr lang="en-GB" sz="1200" kern="1200" dirty="0" smtClean="0">
                <a:solidFill>
                  <a:schemeClr val="tx1"/>
                </a:solidFill>
                <a:effectLst/>
                <a:latin typeface="+mn-lt"/>
                <a:ea typeface="+mn-ea"/>
                <a:cs typeface="+mn-cs"/>
              </a:rPr>
              <a:t>Co-productions and performances between cultural organisations from different countries, such as concert halls, theatres and orchestras, which extend the lifespan of a production and help it to reach new audiences.</a:t>
            </a:r>
          </a:p>
          <a:p>
            <a:pPr marL="628650" lvl="1" indent="-171450">
              <a:buFont typeface="Arial" pitchFamily="34" charset="0"/>
              <a:buChar char="•"/>
            </a:pPr>
            <a:r>
              <a:rPr lang="en-GB" sz="1200" kern="1200" dirty="0" smtClean="0">
                <a:solidFill>
                  <a:schemeClr val="tx1"/>
                </a:solidFill>
                <a:effectLst/>
                <a:latin typeface="+mn-lt"/>
                <a:ea typeface="+mn-ea"/>
                <a:cs typeface="+mn-cs"/>
              </a:rPr>
              <a:t>Cross-border lending and borrowing of artworks, bringing</a:t>
            </a:r>
            <a:r>
              <a:rPr lang="en-GB" sz="1200" kern="1200" baseline="0" dirty="0" smtClean="0">
                <a:solidFill>
                  <a:schemeClr val="tx1"/>
                </a:solidFill>
                <a:effectLst/>
                <a:latin typeface="+mn-lt"/>
                <a:ea typeface="+mn-ea"/>
                <a:cs typeface="+mn-cs"/>
              </a:rPr>
              <a:t> them to citizens across Europe.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Culture sub-programme</a:t>
            </a:r>
          </a:p>
          <a:p>
            <a:pPr lvl="0"/>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Creative Europe’s Culture sub-programme is intended to help cultural and creative organisations to operate across borders both within Europe and internationally.</a:t>
            </a:r>
          </a:p>
          <a:p>
            <a:pPr marL="171450" lvl="0" indent="-171450">
              <a:buFont typeface="Arial" pitchFamily="34" charset="0"/>
              <a:buChar char="•"/>
            </a:pPr>
            <a:r>
              <a:rPr lang="en-GB" sz="1200" kern="1200" dirty="0" smtClean="0">
                <a:solidFill>
                  <a:schemeClr val="tx1"/>
                </a:solidFill>
                <a:effectLst/>
                <a:latin typeface="+mn-lt"/>
                <a:ea typeface="+mn-ea"/>
                <a:cs typeface="+mn-cs"/>
              </a:rPr>
              <a:t>The programme provides opportunities for the exchange of artists and performers between countries, allowing them to reach out to new and larger audiences in the EU and beyond.</a:t>
            </a:r>
          </a:p>
          <a:p>
            <a:pPr marL="171450" lvl="0" indent="-171450">
              <a:buFont typeface="Arial" pitchFamily="34" charset="0"/>
              <a:buChar char="•"/>
            </a:pPr>
            <a:r>
              <a:rPr lang="en-GB" sz="1200" kern="1200" dirty="0" smtClean="0">
                <a:solidFill>
                  <a:schemeClr val="tx1"/>
                </a:solidFill>
                <a:effectLst/>
                <a:latin typeface="+mn-lt"/>
                <a:ea typeface="+mn-ea"/>
                <a:cs typeface="+mn-cs"/>
              </a:rPr>
              <a:t>Another focus is on supporting cultural and creative individuals and groups to enhance their skills and abilities by engaging in international cooperation activities and building strong international networks.</a:t>
            </a:r>
          </a:p>
          <a:p>
            <a:pPr marL="171450" lvl="0" indent="-171450">
              <a:buFont typeface="Arial" pitchFamily="34" charset="0"/>
              <a:buChar char="•"/>
            </a:pPr>
            <a:r>
              <a:rPr lang="en-GB" sz="1200" kern="1200" dirty="0" smtClean="0">
                <a:solidFill>
                  <a:schemeClr val="tx1"/>
                </a:solidFill>
                <a:effectLst/>
                <a:latin typeface="+mn-lt"/>
                <a:ea typeface="+mn-ea"/>
                <a:cs typeface="+mn-cs"/>
              </a:rPr>
              <a:t>To sum up, the main priorities are cross-border cultural activities, the wider circulation of European literature, and stimulating interest in, and improving access to, European cultural and creative works and cultural heritage.</a:t>
            </a:r>
          </a:p>
          <a:p>
            <a:pPr marL="171450" lvl="0" indent="-171450">
              <a:buFont typeface="Arial" pitchFamily="34" charset="0"/>
              <a:buChar char="•"/>
            </a:pPr>
            <a:r>
              <a:rPr lang="en-GB" sz="1200" kern="1200" dirty="0" smtClean="0">
                <a:solidFill>
                  <a:schemeClr val="tx1"/>
                </a:solidFill>
                <a:effectLst/>
                <a:latin typeface="+mn-lt"/>
                <a:ea typeface="+mn-ea"/>
                <a:cs typeface="+mn-cs"/>
              </a:rPr>
              <a:t>Now let’s take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 closer look at the main areas in the Culture sub-programme.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24</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26</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27</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MEDIA sub-programme</a:t>
            </a:r>
          </a:p>
          <a:p>
            <a:pPr lvl="0"/>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 MEDIA strand of Creative Europe supports the EU’s film and </a:t>
            </a:r>
            <a:r>
              <a:rPr lang="en-GB" sz="1200" kern="1200" dirty="0" err="1" smtClean="0">
                <a:solidFill>
                  <a:schemeClr val="tx1"/>
                </a:solidFill>
                <a:effectLst/>
                <a:latin typeface="+mn-lt"/>
                <a:ea typeface="+mn-ea"/>
                <a:cs typeface="+mn-cs"/>
              </a:rPr>
              <a:t>audiovisual</a:t>
            </a:r>
            <a:r>
              <a:rPr lang="en-GB" sz="1200" kern="1200" dirty="0" smtClean="0">
                <a:solidFill>
                  <a:schemeClr val="tx1"/>
                </a:solidFill>
                <a:effectLst/>
                <a:latin typeface="+mn-lt"/>
                <a:ea typeface="+mn-ea"/>
                <a:cs typeface="+mn-cs"/>
              </a:rPr>
              <a:t> industries to develop, distribute and promote their work across all platforms.</a:t>
            </a:r>
          </a:p>
          <a:p>
            <a:pPr marL="171450" lvl="0" indent="-171450">
              <a:buFont typeface="Arial" pitchFamily="34" charset="0"/>
              <a:buChar char="•"/>
            </a:pPr>
            <a:r>
              <a:rPr lang="en-GB" sz="1200" kern="1200" dirty="0" smtClean="0">
                <a:solidFill>
                  <a:schemeClr val="tx1"/>
                </a:solidFill>
                <a:effectLst/>
                <a:latin typeface="+mn-lt"/>
                <a:ea typeface="+mn-ea"/>
                <a:cs typeface="+mn-cs"/>
              </a:rPr>
              <a:t>It helps projects with a European dimension to get off the ground and find new international markets, and also part-funds the training and development of both budding filmmakers and established professionals.</a:t>
            </a:r>
          </a:p>
          <a:p>
            <a:pPr marL="171450" lvl="0" indent="-171450">
              <a:buFont typeface="Arial" pitchFamily="34" charset="0"/>
              <a:buChar char="•"/>
            </a:pPr>
            <a:r>
              <a:rPr lang="en-GB" sz="1200" kern="1200" dirty="0" smtClean="0">
                <a:solidFill>
                  <a:schemeClr val="tx1"/>
                </a:solidFill>
                <a:effectLst/>
                <a:latin typeface="+mn-lt"/>
                <a:ea typeface="+mn-ea"/>
                <a:cs typeface="+mn-cs"/>
              </a:rPr>
              <a:t>Funding is targeted at a number of areas including: strengthening the industries’ levels of innovation and competitiveness, testing new approaches to audience development, helping to develop projects with a greater international appeal, and encouraging more European and international co-productions.</a:t>
            </a:r>
          </a:p>
          <a:p>
            <a:pPr marL="171450" lvl="0" indent="-171450">
              <a:buFont typeface="Arial" pitchFamily="34" charset="0"/>
              <a:buChar char="•"/>
            </a:pPr>
            <a:r>
              <a:rPr lang="en-GB" sz="1200" kern="1200" dirty="0" smtClean="0">
                <a:solidFill>
                  <a:schemeClr val="tx1"/>
                </a:solidFill>
                <a:effectLst/>
                <a:latin typeface="+mn-lt"/>
                <a:ea typeface="+mn-ea"/>
                <a:cs typeface="+mn-cs"/>
              </a:rPr>
              <a:t>Finally, the programme aims to increase the distribution of </a:t>
            </a:r>
            <a:r>
              <a:rPr lang="en-GB" sz="1200" kern="1200" dirty="0" err="1" smtClean="0">
                <a:solidFill>
                  <a:schemeClr val="tx1"/>
                </a:solidFill>
                <a:effectLst/>
                <a:latin typeface="+mn-lt"/>
                <a:ea typeface="+mn-ea"/>
                <a:cs typeface="+mn-cs"/>
              </a:rPr>
              <a:t>audiovisual</a:t>
            </a:r>
            <a:r>
              <a:rPr lang="en-GB" sz="1200" kern="1200" dirty="0" smtClean="0">
                <a:solidFill>
                  <a:schemeClr val="tx1"/>
                </a:solidFill>
                <a:effectLst/>
                <a:latin typeface="+mn-lt"/>
                <a:ea typeface="+mn-ea"/>
                <a:cs typeface="+mn-cs"/>
              </a:rPr>
              <a:t> projects through international marketing, branding, distribution and exhibition, and make them more widely available through promotion, events, film literacy initiatives and festivals.</a:t>
            </a:r>
          </a:p>
          <a:p>
            <a:pPr marL="171450" lvl="0" indent="-171450">
              <a:buFont typeface="Arial" pitchFamily="34" charset="0"/>
              <a:buChar char="•"/>
            </a:pPr>
            <a:r>
              <a:rPr lang="en-GB" sz="1200" kern="1200" dirty="0" smtClean="0">
                <a:solidFill>
                  <a:schemeClr val="tx1"/>
                </a:solidFill>
                <a:effectLst/>
                <a:latin typeface="+mn-lt"/>
                <a:ea typeface="+mn-ea"/>
                <a:cs typeface="+mn-cs"/>
              </a:rPr>
              <a:t>So that gives you a brief overview of the MEDIA sub-programme. Now we’re going to breakdown some of those areas into more detail.</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29</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Networks and Platforms</a:t>
            </a:r>
          </a:p>
          <a:p>
            <a:endParaRPr lang="en-GB" sz="1200" u="sng" kern="1200" dirty="0" smtClean="0">
              <a:solidFill>
                <a:schemeClr val="tx1"/>
              </a:solidFill>
              <a:effectLst/>
              <a:latin typeface="+mn-lt"/>
              <a:ea typeface="+mn-ea"/>
              <a:cs typeface="+mn-cs"/>
            </a:endParaRPr>
          </a:p>
          <a:p>
            <a:pPr lvl="0"/>
            <a:r>
              <a:rPr lang="en-GB" dirty="0"/>
              <a:t>Other areas that the Culture sub-programme offers funding for are networks and platforms.</a:t>
            </a:r>
          </a:p>
          <a:p>
            <a:r>
              <a:rPr lang="en-GB" dirty="0"/>
              <a:t>•Networks enable cultural players to cooperate internationally and to internationalise their careers and activities</a:t>
            </a:r>
          </a:p>
          <a:p>
            <a:r>
              <a:rPr lang="en-GB" dirty="0"/>
              <a:t>•Networks focus on supporting actions providing cultural players with skills, competences and know-how that contribute to strengthening the cultural and creative sectors, including encouraging adaptation to digital technologies, testing of new business and management models and testing new approaches to audience development</a:t>
            </a:r>
          </a:p>
          <a:p>
            <a:r>
              <a:rPr lang="en-GB" dirty="0"/>
              <a:t>•Platforms seeking to foster the development of emerging talent and to stimulate the transnational mobility of cultural and creative players and circulation and diffusion of works</a:t>
            </a:r>
          </a:p>
          <a:p>
            <a:r>
              <a:rPr lang="en-GB" dirty="0"/>
              <a:t>•Under the Culture sub-programme, funding is available to platforms fostering the mobility and the visibility of European creators and artists, stimulating a genuine Europe-wide programming of cultural and artistic activities and contributing to greater audience development</a:t>
            </a: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Literary Translation</a:t>
            </a:r>
          </a:p>
          <a:p>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In this area, the Culture</a:t>
            </a:r>
            <a:r>
              <a:rPr lang="en-GB" sz="1200" kern="1200" baseline="0" dirty="0" smtClean="0">
                <a:solidFill>
                  <a:schemeClr val="tx1"/>
                </a:solidFill>
                <a:effectLst/>
                <a:latin typeface="+mn-lt"/>
                <a:ea typeface="+mn-ea"/>
                <a:cs typeface="+mn-cs"/>
              </a:rPr>
              <a:t> sub-programme</a:t>
            </a:r>
            <a:r>
              <a:rPr lang="en-GB" sz="1200" kern="1200" dirty="0" smtClean="0">
                <a:solidFill>
                  <a:schemeClr val="tx1"/>
                </a:solidFill>
                <a:effectLst/>
                <a:latin typeface="+mn-lt"/>
                <a:ea typeface="+mn-ea"/>
                <a:cs typeface="+mn-cs"/>
              </a:rPr>
              <a:t> supports the translation and promotion of collections of fiction – known as packages – from one language to another.</a:t>
            </a:r>
          </a:p>
          <a:p>
            <a:pPr marL="171450" lvl="0" indent="-171450">
              <a:buFont typeface="Arial" pitchFamily="34" charset="0"/>
              <a:buChar char="•"/>
            </a:pPr>
            <a:r>
              <a:rPr lang="en-GB" dirty="0"/>
              <a:t>All types of fiction can be translated, from a source into a target language both being official languages in countries taking part in the </a:t>
            </a:r>
            <a:r>
              <a:rPr lang="en-GB" dirty="0" smtClean="0"/>
              <a:t>programme</a:t>
            </a:r>
          </a:p>
          <a:p>
            <a:pPr marL="171450" lvl="0" indent="-171450">
              <a:buFont typeface="Arial" pitchFamily="34" charset="0"/>
              <a:buChar char="•"/>
            </a:pPr>
            <a:r>
              <a:rPr lang="en-GB" sz="1200" kern="1200" dirty="0" smtClean="0">
                <a:solidFill>
                  <a:schemeClr val="tx1"/>
                </a:solidFill>
                <a:effectLst/>
                <a:latin typeface="+mn-lt"/>
                <a:ea typeface="+mn-ea"/>
                <a:cs typeface="+mn-cs"/>
              </a:rPr>
              <a:t>The scheme also funds the promotion and distribution of these translated works through both traditional and digital channels, so they can reach new audiences.</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b="1" u="sng" dirty="0" smtClean="0"/>
              <a:t>About Creative Europe</a:t>
            </a:r>
          </a:p>
          <a:p>
            <a:endParaRPr lang="en-GB" dirty="0" smtClean="0"/>
          </a:p>
          <a:p>
            <a:pPr marL="171450" indent="-171450">
              <a:buFont typeface="Arial" pitchFamily="34" charset="0"/>
              <a:buChar char="•"/>
            </a:pPr>
            <a:r>
              <a:rPr lang="en-GB" dirty="0" smtClean="0"/>
              <a:t>So, what is</a:t>
            </a:r>
            <a:r>
              <a:rPr lang="en-GB" baseline="0" dirty="0" smtClean="0"/>
              <a:t> the Creative Europe programme and why is it being launched? </a:t>
            </a:r>
            <a:r>
              <a:rPr lang="en-GB" dirty="0" smtClean="0"/>
              <a:t>Well, </a:t>
            </a:r>
            <a:r>
              <a:rPr lang="en-GB" sz="1200" b="0" i="0" u="none" strike="noStrike" kern="1200" baseline="0" dirty="0" smtClean="0">
                <a:solidFill>
                  <a:schemeClr val="tx1"/>
                </a:solidFill>
                <a:latin typeface="+mn-lt"/>
                <a:ea typeface="+mn-ea"/>
                <a:cs typeface="+mn-cs"/>
              </a:rPr>
              <a:t>The cultural and creative sectors express Europe’s immensely rich and diverse cultural heritage, and contribute to the development of our societies. These sectors play a major role in the European economy and help generate growth and jobs.</a:t>
            </a:r>
          </a:p>
          <a:p>
            <a:pPr marL="171450" indent="-171450">
              <a:buFont typeface="Arial" pitchFamily="34" charset="0"/>
              <a:buChar char="•"/>
            </a:pPr>
            <a:r>
              <a:rPr lang="en-GB" dirty="0" smtClean="0"/>
              <a:t>Creative</a:t>
            </a:r>
            <a:r>
              <a:rPr lang="en-GB" baseline="0" dirty="0" smtClean="0"/>
              <a:t> Europe is</a:t>
            </a:r>
            <a:r>
              <a:rPr lang="en-GB" dirty="0" smtClean="0"/>
              <a:t> designed to protect</a:t>
            </a:r>
            <a:r>
              <a:rPr lang="en-GB" baseline="0" dirty="0" smtClean="0"/>
              <a:t> and promote cultural and linguistic diversity in the EU, strengthen the competitiveness of these sectors, and open up new markets, opportunities and audiences for those involved.</a:t>
            </a:r>
          </a:p>
          <a:p>
            <a:pPr marL="171450" indent="-171450">
              <a:buFont typeface="Arial" pitchFamily="34" charset="0"/>
              <a:buChar char="•"/>
            </a:pPr>
            <a:r>
              <a:rPr lang="en-GB" baseline="0" dirty="0" smtClean="0"/>
              <a:t>It brings together and builds on the success of the Culture, MEDIA and MEDIA Mundus programmes, which ran from 2007-2013, and offers thousands of artists, cultural professionals and organisations the chance to secure funding for a wide range of activities, within and outside the EU.</a:t>
            </a:r>
          </a:p>
          <a:p>
            <a:pPr marL="171450" indent="-171450">
              <a:buFont typeface="Arial" pitchFamily="34" charset="0"/>
              <a:buChar char="•"/>
            </a:pPr>
            <a:r>
              <a:rPr lang="en-GB" dirty="0" smtClean="0"/>
              <a:t>There are three parts to the new Creative Europe programme</a:t>
            </a:r>
            <a:r>
              <a:rPr lang="en-GB" baseline="0" dirty="0" smtClean="0"/>
              <a:t> – the Culture sub-programme, the MEDIA sub-programme and the Cross Sectoral Strand – each of these will be covered in more detail later on in the presentation.</a:t>
            </a:r>
            <a:endParaRPr lang="en-GB" dirty="0" smtClean="0"/>
          </a:p>
        </p:txBody>
      </p:sp>
      <p:sp>
        <p:nvSpPr>
          <p:cNvPr id="4" name="Slide Number Placeholder 3"/>
          <p:cNvSpPr>
            <a:spLocks noGrp="1"/>
          </p:cNvSpPr>
          <p:nvPr>
            <p:ph type="sldNum" sz="quarter" idx="10"/>
          </p:nvPr>
        </p:nvSpPr>
        <p:spPr/>
        <p:txBody>
          <a:bodyPr/>
          <a:lstStyle/>
          <a:p>
            <a:fld id="{F7030F57-F46E-4446-A601-0CF240EDF0B0}" type="slidenum">
              <a:rPr lang="en-GB" smtClean="0"/>
              <a:pPr/>
              <a:t>32</a:t>
            </a:fld>
            <a:endParaRPr lang="en-GB"/>
          </a:p>
        </p:txBody>
      </p:sp>
    </p:spTree>
    <p:extLst>
      <p:ext uri="{BB962C8B-B14F-4D97-AF65-F5344CB8AC3E}">
        <p14:creationId xmlns:p14="http://schemas.microsoft.com/office/powerpoint/2010/main" val="3858302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r>
              <a:rPr lang="en-GB" sz="1200" b="1" u="sng" kern="1200" dirty="0" smtClean="0">
                <a:solidFill>
                  <a:schemeClr val="tx1"/>
                </a:solidFill>
                <a:effectLst/>
                <a:latin typeface="+mn-lt"/>
                <a:ea typeface="+mn-ea"/>
                <a:cs typeface="+mn-cs"/>
              </a:rPr>
              <a:t>Information</a:t>
            </a:r>
          </a:p>
          <a:p>
            <a:endParaRPr lang="en-GB" sz="1200" b="1" u="sng" kern="1200" dirty="0" smtClean="0">
              <a:solidFill>
                <a:schemeClr val="tx1"/>
              </a:solidFill>
              <a:effectLst/>
              <a:latin typeface="+mn-lt"/>
              <a:ea typeface="+mn-ea"/>
              <a:cs typeface="+mn-cs"/>
            </a:endParaRPr>
          </a:p>
          <a:p>
            <a:pPr marL="171450" indent="-171450">
              <a:buFont typeface="Arial" pitchFamily="34" charset="0"/>
              <a:buChar char="•"/>
            </a:pPr>
            <a:r>
              <a:rPr lang="en-GB" sz="1200" b="0" u="none" kern="1200" dirty="0" smtClean="0">
                <a:solidFill>
                  <a:schemeClr val="tx1"/>
                </a:solidFill>
                <a:effectLst/>
                <a:latin typeface="+mn-lt"/>
                <a:ea typeface="+mn-ea"/>
                <a:cs typeface="+mn-cs"/>
              </a:rPr>
              <a:t>To find out more about the Creative Europe programme,</a:t>
            </a:r>
            <a:r>
              <a:rPr lang="en-GB" sz="1200" b="0" u="none" kern="1200" baseline="0" dirty="0" smtClean="0">
                <a:solidFill>
                  <a:schemeClr val="tx1"/>
                </a:solidFill>
                <a:effectLst/>
                <a:latin typeface="+mn-lt"/>
                <a:ea typeface="+mn-ea"/>
                <a:cs typeface="+mn-cs"/>
              </a:rPr>
              <a:t> visit the websites shown on the slide.</a:t>
            </a:r>
            <a:endParaRPr lang="en-GB" sz="1200" b="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33</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marL="0" lvl="0" indent="0">
              <a:buFont typeface="Arial" pitchFamily="34" charset="0"/>
              <a:buNone/>
            </a:pPr>
            <a:r>
              <a:rPr lang="en-GB" sz="1200" b="1" u="sng" kern="1200" dirty="0" smtClean="0">
                <a:solidFill>
                  <a:schemeClr val="tx1"/>
                </a:solidFill>
                <a:effectLst/>
                <a:latin typeface="+mn-lt"/>
                <a:ea typeface="+mn-ea"/>
                <a:cs typeface="+mn-cs"/>
              </a:rPr>
              <a:t>Distribution</a:t>
            </a:r>
          </a:p>
          <a:p>
            <a:pPr marL="0" lvl="0" indent="0">
              <a:buFont typeface="Arial" pitchFamily="34" charset="0"/>
              <a:buNone/>
            </a:pPr>
            <a:endParaRPr lang="en-GB" sz="1200"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These days, </a:t>
            </a:r>
            <a:r>
              <a:rPr lang="en-GB" sz="1200" kern="1200" dirty="0" err="1" smtClean="0">
                <a:solidFill>
                  <a:schemeClr val="tx1"/>
                </a:solidFill>
                <a:effectLst/>
                <a:latin typeface="+mn-lt"/>
                <a:ea typeface="+mn-ea"/>
                <a:cs typeface="+mn-cs"/>
              </a:rPr>
              <a:t>audiovisual</a:t>
            </a:r>
            <a:r>
              <a:rPr lang="en-GB" sz="1200" kern="1200" dirty="0" smtClean="0">
                <a:solidFill>
                  <a:schemeClr val="tx1"/>
                </a:solidFill>
                <a:effectLst/>
                <a:latin typeface="+mn-lt"/>
                <a:ea typeface="+mn-ea"/>
                <a:cs typeface="+mn-cs"/>
              </a:rPr>
              <a:t> professionals need to operate in both physical and online market-places. </a:t>
            </a:r>
          </a:p>
          <a:p>
            <a:pPr marL="171450" lvl="0" indent="-171450">
              <a:buFont typeface="Arial" pitchFamily="34" charset="0"/>
              <a:buChar char="•"/>
            </a:pPr>
            <a:r>
              <a:rPr lang="en-GB" sz="1200" kern="1200" dirty="0" smtClean="0">
                <a:solidFill>
                  <a:schemeClr val="tx1"/>
                </a:solidFill>
                <a:effectLst/>
                <a:latin typeface="+mn-lt"/>
                <a:ea typeface="+mn-ea"/>
                <a:cs typeface="+mn-cs"/>
              </a:rPr>
              <a:t>To meet these demands, the MEDIA sub-programme offers support for international professional trade events, markets and other initiatives that can boost the circulation and distribution of European works inside and outside Europe, and international works in Europe. </a:t>
            </a:r>
          </a:p>
          <a:p>
            <a:pPr marL="171450" lvl="0" indent="-171450">
              <a:buFont typeface="Arial" pitchFamily="34" charset="0"/>
              <a:buChar char="•"/>
            </a:pPr>
            <a:r>
              <a:rPr lang="en-GB" sz="1200" kern="1200" dirty="0" smtClean="0">
                <a:solidFill>
                  <a:schemeClr val="tx1"/>
                </a:solidFill>
                <a:effectLst/>
                <a:latin typeface="+mn-lt"/>
                <a:ea typeface="+mn-ea"/>
                <a:cs typeface="+mn-cs"/>
              </a:rPr>
              <a:t>However, it can be difficult to overcome the limitations the </a:t>
            </a:r>
            <a:r>
              <a:rPr lang="en-GB" sz="1200" kern="1200" dirty="0" err="1" smtClean="0">
                <a:solidFill>
                  <a:schemeClr val="tx1"/>
                </a:solidFill>
                <a:effectLst/>
                <a:latin typeface="+mn-lt"/>
                <a:ea typeface="+mn-ea"/>
                <a:cs typeface="+mn-cs"/>
              </a:rPr>
              <a:t>audiovisual</a:t>
            </a:r>
            <a:r>
              <a:rPr lang="en-GB" sz="1200" kern="1200" dirty="0" smtClean="0">
                <a:solidFill>
                  <a:schemeClr val="tx1"/>
                </a:solidFill>
                <a:effectLst/>
                <a:latin typeface="+mn-lt"/>
                <a:ea typeface="+mn-ea"/>
                <a:cs typeface="+mn-cs"/>
              </a:rPr>
              <a:t> industry faces in terms of film distribution outside domestic markets.</a:t>
            </a:r>
          </a:p>
          <a:p>
            <a:pPr marL="171450" lvl="0" indent="-171450">
              <a:buFont typeface="Arial" pitchFamily="34" charset="0"/>
              <a:buChar char="•"/>
            </a:pPr>
            <a:r>
              <a:rPr lang="en-GB" sz="1200" kern="1200" dirty="0" smtClean="0">
                <a:solidFill>
                  <a:schemeClr val="tx1"/>
                </a:solidFill>
                <a:effectLst/>
                <a:latin typeface="+mn-lt"/>
                <a:ea typeface="+mn-ea"/>
                <a:cs typeface="+mn-cs"/>
              </a:rPr>
              <a:t>Financial help is available for European sales agents, theatrical distributors or exhibitors of European films to encourage and support the wider transnational distribution of recent European films in cinemas and on other platforms.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34</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1038" y="4722694"/>
            <a:ext cx="5448300" cy="4474131"/>
          </a:xfrm>
          <a:prstGeom prst="rect">
            <a:avLst/>
          </a:prstGeom>
        </p:spPr>
        <p:txBody>
          <a:bodyPr/>
          <a:lstStyle/>
          <a:p>
            <a:pPr lvl="0"/>
            <a:r>
              <a:rPr lang="en-GB" sz="1200" b="1" u="sng" kern="1200" dirty="0" smtClean="0">
                <a:solidFill>
                  <a:schemeClr val="tx1"/>
                </a:solidFill>
                <a:effectLst/>
                <a:latin typeface="+mn-lt"/>
                <a:ea typeface="+mn-ea"/>
                <a:cs typeface="+mn-cs"/>
              </a:rPr>
              <a:t>Transnational</a:t>
            </a:r>
            <a:r>
              <a:rPr lang="en-GB" sz="1200" b="1" u="sng" kern="1200" baseline="0" dirty="0" smtClean="0">
                <a:solidFill>
                  <a:schemeClr val="tx1"/>
                </a:solidFill>
                <a:effectLst/>
                <a:latin typeface="+mn-lt"/>
                <a:ea typeface="+mn-ea"/>
                <a:cs typeface="+mn-cs"/>
              </a:rPr>
              <a:t> Cooperation</a:t>
            </a:r>
          </a:p>
          <a:p>
            <a:pPr lvl="0"/>
            <a:endParaRPr lang="en-GB" sz="1200" b="1" u="sng" kern="1200" dirty="0" smtClean="0">
              <a:solidFill>
                <a:schemeClr val="tx1"/>
              </a:solidFill>
              <a:effectLst/>
              <a:latin typeface="+mn-lt"/>
              <a:ea typeface="+mn-ea"/>
              <a:cs typeface="+mn-cs"/>
            </a:endParaRPr>
          </a:p>
          <a:p>
            <a:pPr marL="171450" lvl="0" indent="-171450">
              <a:buFont typeface="Arial" pitchFamily="34" charset="0"/>
              <a:buChar char="•"/>
            </a:pPr>
            <a:r>
              <a:rPr lang="en-GB" sz="1200" kern="1200" dirty="0" smtClean="0">
                <a:solidFill>
                  <a:schemeClr val="tx1"/>
                </a:solidFill>
                <a:effectLst/>
                <a:latin typeface="+mn-lt"/>
                <a:ea typeface="+mn-ea"/>
                <a:cs typeface="+mn-cs"/>
              </a:rPr>
              <a:t>Under the Culture sub-programme, there are opportunities to lead or take part in a variety of transnational cooperation projects that involve cultural and creative organisations </a:t>
            </a:r>
          </a:p>
          <a:p>
            <a:pPr marL="171450" lvl="0" indent="-171450">
              <a:buFont typeface="Arial" pitchFamily="34" charset="0"/>
              <a:buChar char="•"/>
            </a:pPr>
            <a:r>
              <a:rPr lang="en-GB" sz="1200" kern="1200" dirty="0" smtClean="0">
                <a:solidFill>
                  <a:schemeClr val="tx1"/>
                </a:solidFill>
                <a:effectLst/>
                <a:latin typeface="+mn-lt"/>
                <a:ea typeface="+mn-ea"/>
                <a:cs typeface="+mn-cs"/>
              </a:rPr>
              <a:t>These organisations must be from at least three countries taking part in the programme and the kinds of activities that are supported include:</a:t>
            </a:r>
          </a:p>
          <a:p>
            <a:pPr marL="0" lvl="0" indent="0">
              <a:buFont typeface="Arial" pitchFamily="34" charset="0"/>
              <a:buNone/>
            </a:pPr>
            <a:endParaRPr lang="en-GB" sz="1200" kern="1200" dirty="0" smtClean="0">
              <a:solidFill>
                <a:schemeClr val="tx1"/>
              </a:solidFill>
              <a:effectLst/>
              <a:latin typeface="+mn-lt"/>
              <a:ea typeface="+mn-ea"/>
              <a:cs typeface="+mn-cs"/>
            </a:endParaRPr>
          </a:p>
          <a:p>
            <a:pPr marL="628650" lvl="1" indent="-171450">
              <a:buFont typeface="Arial" pitchFamily="34" charset="0"/>
              <a:buChar char="•"/>
            </a:pPr>
            <a:r>
              <a:rPr lang="en-GB" sz="1200" kern="1200" dirty="0" smtClean="0">
                <a:solidFill>
                  <a:schemeClr val="tx1"/>
                </a:solidFill>
                <a:effectLst/>
                <a:latin typeface="+mn-lt"/>
                <a:ea typeface="+mn-ea"/>
                <a:cs typeface="+mn-cs"/>
              </a:rPr>
              <a:t>The exchange of cultural workers, allowing them to gain the skills they need to meet the challenges of a changing environment.</a:t>
            </a:r>
          </a:p>
          <a:p>
            <a:pPr marL="628650" lvl="1" indent="-171450">
              <a:buFont typeface="Arial" pitchFamily="34" charset="0"/>
              <a:buChar char="•"/>
            </a:pPr>
            <a:r>
              <a:rPr lang="en-GB" sz="1200" kern="1200" dirty="0" smtClean="0">
                <a:solidFill>
                  <a:schemeClr val="tx1"/>
                </a:solidFill>
                <a:effectLst/>
                <a:latin typeface="+mn-lt"/>
                <a:ea typeface="+mn-ea"/>
                <a:cs typeface="+mn-cs"/>
              </a:rPr>
              <a:t>Extended stays and residencies in other EU countries for artists and cultural professionals, allowing them to develop their careers internationally.</a:t>
            </a:r>
          </a:p>
          <a:p>
            <a:pPr marL="628650" lvl="1" indent="-171450">
              <a:buFont typeface="Arial" pitchFamily="34" charset="0"/>
              <a:buChar char="•"/>
            </a:pPr>
            <a:r>
              <a:rPr lang="en-GB" sz="1200" kern="1200" dirty="0" smtClean="0">
                <a:solidFill>
                  <a:schemeClr val="tx1"/>
                </a:solidFill>
                <a:effectLst/>
                <a:latin typeface="+mn-lt"/>
                <a:ea typeface="+mn-ea"/>
                <a:cs typeface="+mn-cs"/>
              </a:rPr>
              <a:t>Co-productions and performances between cultural organisations from different countries, such as concert halls, theatres and orchestras, which extend the lifespan of a production and help it to reach new audiences.</a:t>
            </a:r>
          </a:p>
          <a:p>
            <a:pPr marL="628650" lvl="1" indent="-171450">
              <a:buFont typeface="Arial" pitchFamily="34" charset="0"/>
              <a:buChar char="•"/>
            </a:pPr>
            <a:r>
              <a:rPr lang="en-GB" sz="1200" kern="1200" dirty="0" smtClean="0">
                <a:solidFill>
                  <a:schemeClr val="tx1"/>
                </a:solidFill>
                <a:effectLst/>
                <a:latin typeface="+mn-lt"/>
                <a:ea typeface="+mn-ea"/>
                <a:cs typeface="+mn-cs"/>
              </a:rPr>
              <a:t>Cross-border lending and borrowing of artworks, bringing</a:t>
            </a:r>
            <a:r>
              <a:rPr lang="en-GB" sz="1200" kern="1200" baseline="0" dirty="0" smtClean="0">
                <a:solidFill>
                  <a:schemeClr val="tx1"/>
                </a:solidFill>
                <a:effectLst/>
                <a:latin typeface="+mn-lt"/>
                <a:ea typeface="+mn-ea"/>
                <a:cs typeface="+mn-cs"/>
              </a:rPr>
              <a:t> them to citizens across Europe.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30F57-F46E-4446-A601-0CF240EDF0B0}" type="slidenum">
              <a:rPr lang="en-GB" smtClean="0">
                <a:solidFill>
                  <a:prstClr val="black"/>
                </a:solidFill>
              </a:rPr>
              <a:pPr/>
              <a:t>35</a:t>
            </a:fld>
            <a:endParaRPr lang="en-GB">
              <a:solidFill>
                <a:prstClr val="black"/>
              </a:solidFill>
            </a:endParaRPr>
          </a:p>
        </p:txBody>
      </p:sp>
    </p:spTree>
    <p:extLst>
      <p:ext uri="{BB962C8B-B14F-4D97-AF65-F5344CB8AC3E}">
        <p14:creationId xmlns:p14="http://schemas.microsoft.com/office/powerpoint/2010/main" val="2982049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35353749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218175104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744743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421075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110679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4092193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148573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2777691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1372699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7146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931CC8-6AD7-4C39-99A2-DCAE81C57959}" type="datetimeFigureOut">
              <a:rPr lang="en-GB" smtClean="0"/>
              <a:pPr/>
              <a:t>06/12/2013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6DAE1E-4202-4E34-99D1-819DF749DFC2}" type="slidenum">
              <a:rPr lang="en-GB" smtClean="0"/>
              <a:pPr/>
              <a:t>‹Nr.›</a:t>
            </a:fld>
            <a:endParaRPr lang="en-GB"/>
          </a:p>
        </p:txBody>
      </p:sp>
    </p:spTree>
    <p:extLst>
      <p:ext uri="{BB962C8B-B14F-4D97-AF65-F5344CB8AC3E}">
        <p14:creationId xmlns:p14="http://schemas.microsoft.com/office/powerpoint/2010/main" val="42576656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931CC8-6AD7-4C39-99A2-DCAE81C57959}" type="datetimeFigureOut">
              <a:rPr lang="en-GB" smtClean="0"/>
              <a:pPr/>
              <a:t>06/12/2013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DAE1E-4202-4E34-99D1-819DF749DFC2}" type="slidenum">
              <a:rPr lang="en-GB" smtClean="0"/>
              <a:pPr/>
              <a:t>‹Nr.›</a:t>
            </a:fld>
            <a:endParaRPr lang="en-GB"/>
          </a:p>
        </p:txBody>
      </p:sp>
    </p:spTree>
    <p:extLst>
      <p:ext uri="{BB962C8B-B14F-4D97-AF65-F5344CB8AC3E}">
        <p14:creationId xmlns:p14="http://schemas.microsoft.com/office/powerpoint/2010/main" val="2619066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mailto:elisabeth.pacher@bmukk.gv.at" TargetMode="Externa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656692" y="-3476759"/>
            <a:ext cx="11305256" cy="11043138"/>
          </a:xfrm>
          <a:prstGeom prst="rect">
            <a:avLst/>
          </a:prstGeom>
        </p:spPr>
      </p:pic>
      <p:sp>
        <p:nvSpPr>
          <p:cNvPr id="15" name="Freeform 14"/>
          <p:cNvSpPr/>
          <p:nvPr/>
        </p:nvSpPr>
        <p:spPr>
          <a:xfrm>
            <a:off x="4992997" y="665459"/>
            <a:ext cx="3853011" cy="5273210"/>
          </a:xfrm>
          <a:custGeom>
            <a:avLst/>
            <a:gdLst>
              <a:gd name="connsiteX0" fmla="*/ 2590800 w 2590800"/>
              <a:gd name="connsiteY0" fmla="*/ 1310640 h 1310640"/>
              <a:gd name="connsiteX1" fmla="*/ 2590800 w 2590800"/>
              <a:gd name="connsiteY1" fmla="*/ 1310640 h 1310640"/>
              <a:gd name="connsiteX2" fmla="*/ 2590800 w 2590800"/>
              <a:gd name="connsiteY2" fmla="*/ 1066800 h 1310640"/>
              <a:gd name="connsiteX3" fmla="*/ 2575560 w 2590800"/>
              <a:gd name="connsiteY3" fmla="*/ 0 h 1310640"/>
              <a:gd name="connsiteX4" fmla="*/ 198120 w 2590800"/>
              <a:gd name="connsiteY4" fmla="*/ 30480 h 1310640"/>
              <a:gd name="connsiteX5" fmla="*/ 0 w 2590800"/>
              <a:gd name="connsiteY5" fmla="*/ 1310640 h 1310640"/>
              <a:gd name="connsiteX6" fmla="*/ 2590800 w 2590800"/>
              <a:gd name="connsiteY6" fmla="*/ 1310640 h 1310640"/>
              <a:gd name="connsiteX0" fmla="*/ 2392680 w 2392680"/>
              <a:gd name="connsiteY0" fmla="*/ 1310640 h 2202229"/>
              <a:gd name="connsiteX1" fmla="*/ 2392680 w 2392680"/>
              <a:gd name="connsiteY1" fmla="*/ 1310640 h 2202229"/>
              <a:gd name="connsiteX2" fmla="*/ 2392680 w 2392680"/>
              <a:gd name="connsiteY2" fmla="*/ 1066800 h 2202229"/>
              <a:gd name="connsiteX3" fmla="*/ 2377440 w 2392680"/>
              <a:gd name="connsiteY3" fmla="*/ 0 h 2202229"/>
              <a:gd name="connsiteX4" fmla="*/ 0 w 2392680"/>
              <a:gd name="connsiteY4" fmla="*/ 30480 h 2202229"/>
              <a:gd name="connsiteX5" fmla="*/ 339015 w 2392680"/>
              <a:gd name="connsiteY5" fmla="*/ 2202229 h 2202229"/>
              <a:gd name="connsiteX6" fmla="*/ 2392680 w 2392680"/>
              <a:gd name="connsiteY6" fmla="*/ 1310640 h 2202229"/>
              <a:gd name="connsiteX0" fmla="*/ 2392680 w 2392680"/>
              <a:gd name="connsiteY0" fmla="*/ 1280160 h 2171749"/>
              <a:gd name="connsiteX1" fmla="*/ 2392680 w 2392680"/>
              <a:gd name="connsiteY1" fmla="*/ 1280160 h 2171749"/>
              <a:gd name="connsiteX2" fmla="*/ 2392680 w 2392680"/>
              <a:gd name="connsiteY2" fmla="*/ 1036320 h 2171749"/>
              <a:gd name="connsiteX3" fmla="*/ 2168554 w 2392680"/>
              <a:gd name="connsiteY3" fmla="*/ 67377 h 2171749"/>
              <a:gd name="connsiteX4" fmla="*/ 0 w 2392680"/>
              <a:gd name="connsiteY4" fmla="*/ 0 h 2171749"/>
              <a:gd name="connsiteX5" fmla="*/ 339015 w 2392680"/>
              <a:gd name="connsiteY5" fmla="*/ 2171749 h 2171749"/>
              <a:gd name="connsiteX6" fmla="*/ 2392680 w 2392680"/>
              <a:gd name="connsiteY6" fmla="*/ 1280160 h 2171749"/>
              <a:gd name="connsiteX0" fmla="*/ 2467282 w 2467282"/>
              <a:gd name="connsiteY0" fmla="*/ 1894487 h 2171749"/>
              <a:gd name="connsiteX1" fmla="*/ 2392680 w 2467282"/>
              <a:gd name="connsiteY1" fmla="*/ 1280160 h 2171749"/>
              <a:gd name="connsiteX2" fmla="*/ 2392680 w 2467282"/>
              <a:gd name="connsiteY2" fmla="*/ 1036320 h 2171749"/>
              <a:gd name="connsiteX3" fmla="*/ 2168554 w 2467282"/>
              <a:gd name="connsiteY3" fmla="*/ 67377 h 2171749"/>
              <a:gd name="connsiteX4" fmla="*/ 0 w 2467282"/>
              <a:gd name="connsiteY4" fmla="*/ 0 h 2171749"/>
              <a:gd name="connsiteX5" fmla="*/ 339015 w 2467282"/>
              <a:gd name="connsiteY5" fmla="*/ 2171749 h 2171749"/>
              <a:gd name="connsiteX6" fmla="*/ 2467282 w 2467282"/>
              <a:gd name="connsiteY6" fmla="*/ 1894487 h 2171749"/>
              <a:gd name="connsiteX0" fmla="*/ 2467282 w 2467282"/>
              <a:gd name="connsiteY0" fmla="*/ 1894487 h 2171749"/>
              <a:gd name="connsiteX1" fmla="*/ 2392680 w 2467282"/>
              <a:gd name="connsiteY1" fmla="*/ 1036320 h 2171749"/>
              <a:gd name="connsiteX2" fmla="*/ 2168554 w 2467282"/>
              <a:gd name="connsiteY2" fmla="*/ 67377 h 2171749"/>
              <a:gd name="connsiteX3" fmla="*/ 0 w 2467282"/>
              <a:gd name="connsiteY3" fmla="*/ 0 h 2171749"/>
              <a:gd name="connsiteX4" fmla="*/ 339015 w 2467282"/>
              <a:gd name="connsiteY4" fmla="*/ 2171749 h 2171749"/>
              <a:gd name="connsiteX5" fmla="*/ 2467282 w 2467282"/>
              <a:gd name="connsiteY5" fmla="*/ 1894487 h 2171749"/>
              <a:gd name="connsiteX0" fmla="*/ 2467282 w 2467282"/>
              <a:gd name="connsiteY0" fmla="*/ 1894487 h 2171749"/>
              <a:gd name="connsiteX1" fmla="*/ 2168554 w 2467282"/>
              <a:gd name="connsiteY1" fmla="*/ 67377 h 2171749"/>
              <a:gd name="connsiteX2" fmla="*/ 0 w 2467282"/>
              <a:gd name="connsiteY2" fmla="*/ 0 h 2171749"/>
              <a:gd name="connsiteX3" fmla="*/ 339015 w 2467282"/>
              <a:gd name="connsiteY3" fmla="*/ 2171749 h 2171749"/>
              <a:gd name="connsiteX4" fmla="*/ 2467282 w 2467282"/>
              <a:gd name="connsiteY4" fmla="*/ 1894487 h 2171749"/>
              <a:gd name="connsiteX0" fmla="*/ 2258396 w 2258396"/>
              <a:gd name="connsiteY0" fmla="*/ 2063019 h 2171749"/>
              <a:gd name="connsiteX1" fmla="*/ 2168554 w 2258396"/>
              <a:gd name="connsiteY1" fmla="*/ 67377 h 2171749"/>
              <a:gd name="connsiteX2" fmla="*/ 0 w 2258396"/>
              <a:gd name="connsiteY2" fmla="*/ 0 h 2171749"/>
              <a:gd name="connsiteX3" fmla="*/ 339015 w 2258396"/>
              <a:gd name="connsiteY3" fmla="*/ 2171749 h 2171749"/>
              <a:gd name="connsiteX4" fmla="*/ 2258396 w 2258396"/>
              <a:gd name="connsiteY4" fmla="*/ 2063019 h 2171749"/>
              <a:gd name="connsiteX0" fmla="*/ 2258396 w 2258396"/>
              <a:gd name="connsiteY0" fmla="*/ 2063019 h 2101075"/>
              <a:gd name="connsiteX1" fmla="*/ 2168554 w 2258396"/>
              <a:gd name="connsiteY1" fmla="*/ 67377 h 2101075"/>
              <a:gd name="connsiteX2" fmla="*/ 0 w 2258396"/>
              <a:gd name="connsiteY2" fmla="*/ 0 h 2101075"/>
              <a:gd name="connsiteX3" fmla="*/ 339015 w 2258396"/>
              <a:gd name="connsiteY3" fmla="*/ 2101075 h 2101075"/>
              <a:gd name="connsiteX4" fmla="*/ 2258396 w 2258396"/>
              <a:gd name="connsiteY4" fmla="*/ 2063019 h 2101075"/>
              <a:gd name="connsiteX0" fmla="*/ 2258396 w 2258396"/>
              <a:gd name="connsiteY0" fmla="*/ 2063019 h 2073893"/>
              <a:gd name="connsiteX1" fmla="*/ 2168554 w 2258396"/>
              <a:gd name="connsiteY1" fmla="*/ 67377 h 2073893"/>
              <a:gd name="connsiteX2" fmla="*/ 0 w 2258396"/>
              <a:gd name="connsiteY2" fmla="*/ 0 h 2073893"/>
              <a:gd name="connsiteX3" fmla="*/ 316635 w 2258396"/>
              <a:gd name="connsiteY3" fmla="*/ 2073893 h 2073893"/>
              <a:gd name="connsiteX4" fmla="*/ 2258396 w 2258396"/>
              <a:gd name="connsiteY4" fmla="*/ 2063019 h 2073893"/>
              <a:gd name="connsiteX0" fmla="*/ 2258396 w 2258396"/>
              <a:gd name="connsiteY0" fmla="*/ 2063019 h 2063019"/>
              <a:gd name="connsiteX1" fmla="*/ 2168554 w 2258396"/>
              <a:gd name="connsiteY1" fmla="*/ 67377 h 2063019"/>
              <a:gd name="connsiteX2" fmla="*/ 0 w 2258396"/>
              <a:gd name="connsiteY2" fmla="*/ 0 h 2063019"/>
              <a:gd name="connsiteX3" fmla="*/ 316635 w 2258396"/>
              <a:gd name="connsiteY3" fmla="*/ 2057583 h 2063019"/>
              <a:gd name="connsiteX4" fmla="*/ 2258396 w 2258396"/>
              <a:gd name="connsiteY4" fmla="*/ 2063019 h 2063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8396" h="2063019">
                <a:moveTo>
                  <a:pt x="2258396" y="2063019"/>
                </a:moveTo>
                <a:lnTo>
                  <a:pt x="2168554" y="67377"/>
                </a:lnTo>
                <a:lnTo>
                  <a:pt x="0" y="0"/>
                </a:lnTo>
                <a:lnTo>
                  <a:pt x="316635" y="2057583"/>
                </a:lnTo>
                <a:lnTo>
                  <a:pt x="2258396" y="2063019"/>
                </a:lnTo>
                <a:close/>
              </a:path>
            </a:pathLst>
          </a:cu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 sz="3600" b="1" dirty="0">
              <a:solidFill>
                <a:schemeClr val="accent6"/>
              </a:solidFill>
              <a:latin typeface="Verdana" pitchFamily="34" charset="0"/>
              <a:ea typeface="Verdana" pitchFamily="34" charset="0"/>
              <a:cs typeface="Verdana" pitchFamily="34" charset="0"/>
            </a:endParaRPr>
          </a:p>
          <a:p>
            <a:pPr algn="ctr" rtl="0"/>
            <a:endParaRPr lang="de" sz="3600" dirty="0" smtClean="0">
              <a:solidFill>
                <a:prstClr val="black"/>
              </a:solidFill>
              <a:latin typeface="Verdana" pitchFamily="34" charset="0"/>
              <a:ea typeface="Verdana" pitchFamily="34" charset="0"/>
              <a:cs typeface="Verdana" pitchFamily="34" charset="0"/>
            </a:endParaRPr>
          </a:p>
          <a:p>
            <a:pPr algn="ctr" rtl="0"/>
            <a:endParaRPr lang="de" dirty="0">
              <a:solidFill>
                <a:prstClr val="white"/>
              </a:solidFill>
              <a:latin typeface="Verdana" pitchFamily="34" charset="0"/>
              <a:ea typeface="Verdana" pitchFamily="34" charset="0"/>
              <a:cs typeface="Verdana" pitchFamily="34" charset="0"/>
            </a:endParaRPr>
          </a:p>
        </p:txBody>
      </p:sp>
      <p:sp>
        <p:nvSpPr>
          <p:cNvPr id="7" name="Rectangle 6"/>
          <p:cNvSpPr/>
          <p:nvPr/>
        </p:nvSpPr>
        <p:spPr>
          <a:xfrm>
            <a:off x="5462827" y="1213107"/>
            <a:ext cx="3490318" cy="3293209"/>
          </a:xfrm>
          <a:prstGeom prst="rect">
            <a:avLst/>
          </a:prstGeom>
        </p:spPr>
        <p:txBody>
          <a:bodyPr wrap="square">
            <a:spAutoFit/>
          </a:bodyPr>
          <a:lstStyle/>
          <a:p>
            <a:pPr lvl="0" algn="l" rtl="0"/>
            <a:r>
              <a:rPr lang="de" sz="4000" b="1" i="0" u="none" dirty="0" smtClean="0">
                <a:solidFill>
                  <a:srgbClr val="716FB3"/>
                </a:solidFill>
                <a:latin typeface="Verdana" pitchFamily="34" charset="0"/>
                <a:ea typeface="Verdana" pitchFamily="34" charset="0"/>
                <a:cs typeface="Verdana" pitchFamily="34" charset="0"/>
              </a:rPr>
              <a:t>Creative Europe</a:t>
            </a:r>
          </a:p>
          <a:p>
            <a:pPr lvl="0" algn="l" rtl="0"/>
            <a:r>
              <a:rPr lang="de" sz="4000" dirty="0" smtClean="0">
                <a:solidFill>
                  <a:srgbClr val="716FB3"/>
                </a:solidFill>
                <a:latin typeface="Verdana" pitchFamily="34" charset="0"/>
                <a:ea typeface="Verdana" pitchFamily="34" charset="0"/>
                <a:cs typeface="Verdana" pitchFamily="34" charset="0"/>
              </a:rPr>
              <a:t>Culture</a:t>
            </a:r>
            <a:endParaRPr lang="de" sz="4000" i="0" u="none" dirty="0">
              <a:solidFill>
                <a:srgbClr val="716FB3"/>
              </a:solidFill>
              <a:latin typeface="Verdana" pitchFamily="34" charset="0"/>
              <a:ea typeface="Verdana" pitchFamily="34" charset="0"/>
              <a:cs typeface="Verdana" pitchFamily="34" charset="0"/>
            </a:endParaRPr>
          </a:p>
          <a:p>
            <a:pPr lvl="0" algn="l" rtl="0"/>
            <a:endParaRPr lang="de" sz="4000" b="1" dirty="0">
              <a:solidFill>
                <a:srgbClr val="716FB3"/>
              </a:solidFill>
              <a:latin typeface="Verdana" pitchFamily="34" charset="0"/>
              <a:ea typeface="Verdana" pitchFamily="34" charset="0"/>
              <a:cs typeface="Verdana" pitchFamily="34" charset="0"/>
            </a:endParaRPr>
          </a:p>
          <a:p>
            <a:pPr lvl="0" algn="l" rtl="0"/>
            <a:r>
              <a:rPr lang="de" sz="2400" b="1" i="0" u="none" dirty="0" smtClean="0">
                <a:latin typeface="Verdana" pitchFamily="34" charset="0"/>
                <a:ea typeface="Verdana" pitchFamily="34" charset="0"/>
                <a:cs typeface="Verdana" pitchFamily="34" charset="0"/>
              </a:rPr>
              <a:t>Info Flash</a:t>
            </a:r>
          </a:p>
          <a:p>
            <a:pPr lvl="0" algn="l" rtl="0"/>
            <a:r>
              <a:rPr lang="de" sz="2400" b="1" dirty="0">
                <a:latin typeface="Verdana" pitchFamily="34" charset="0"/>
                <a:ea typeface="Verdana" pitchFamily="34" charset="0"/>
                <a:cs typeface="Verdana" pitchFamily="34" charset="0"/>
              </a:rPr>
              <a:t>9</a:t>
            </a:r>
            <a:r>
              <a:rPr lang="de" sz="2400" b="1" dirty="0" smtClean="0">
                <a:latin typeface="Verdana" pitchFamily="34" charset="0"/>
                <a:ea typeface="Verdana" pitchFamily="34" charset="0"/>
                <a:cs typeface="Verdana" pitchFamily="34" charset="0"/>
              </a:rPr>
              <a:t>. </a:t>
            </a:r>
            <a:r>
              <a:rPr lang="de" sz="2400" b="1" dirty="0" smtClean="0">
                <a:latin typeface="Verdana" pitchFamily="34" charset="0"/>
                <a:ea typeface="Verdana" pitchFamily="34" charset="0"/>
                <a:cs typeface="Verdana" pitchFamily="34" charset="0"/>
              </a:rPr>
              <a:t>Dezember 2013</a:t>
            </a:r>
            <a:endParaRPr lang="de" sz="2400" b="1" i="0" u="none" dirty="0">
              <a:latin typeface="Verdana" pitchFamily="34" charset="0"/>
              <a:ea typeface="Verdana" pitchFamily="34" charset="0"/>
              <a:cs typeface="Verdana" pitchFamily="34" charset="0"/>
            </a:endParaRPr>
          </a:p>
        </p:txBody>
      </p:sp>
      <p:sp>
        <p:nvSpPr>
          <p:cNvPr id="2" name="TextBox 1"/>
          <p:cNvSpPr txBox="1"/>
          <p:nvPr/>
        </p:nvSpPr>
        <p:spPr>
          <a:xfrm>
            <a:off x="722165" y="5353894"/>
            <a:ext cx="5184576" cy="461665"/>
          </a:xfrm>
          <a:prstGeom prst="rect">
            <a:avLst/>
          </a:prstGeom>
          <a:noFill/>
        </p:spPr>
        <p:txBody>
          <a:bodyPr wrap="square" rtlCol="0">
            <a:spAutoFit/>
          </a:bodyPr>
          <a:lstStyle/>
          <a:p>
            <a:pPr algn="l" rtl="0"/>
            <a:r>
              <a:rPr lang="de" sz="2400" i="0" u="none" dirty="0" smtClean="0">
                <a:solidFill>
                  <a:schemeClr val="bg1"/>
                </a:solidFill>
                <a:latin typeface="Verdana" pitchFamily="34" charset="0"/>
                <a:ea typeface="Verdana" pitchFamily="34" charset="0"/>
                <a:cs typeface="Verdana" pitchFamily="34" charset="0"/>
              </a:rPr>
              <a:t>   Mag. Elisabeth </a:t>
            </a:r>
            <a:r>
              <a:rPr lang="de" sz="2400" dirty="0" smtClean="0">
                <a:solidFill>
                  <a:schemeClr val="bg1"/>
                </a:solidFill>
                <a:latin typeface="Verdana" pitchFamily="34" charset="0"/>
                <a:ea typeface="Verdana" pitchFamily="34" charset="0"/>
                <a:cs typeface="Verdana" pitchFamily="34" charset="0"/>
              </a:rPr>
              <a:t>Pacher</a:t>
            </a:r>
          </a:p>
        </p:txBody>
      </p:sp>
      <p:sp>
        <p:nvSpPr>
          <p:cNvPr id="8" name="Freeform 7"/>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1842" y="4527982"/>
            <a:ext cx="2592288" cy="1157137"/>
          </a:xfrm>
          <a:prstGeom prst="rect">
            <a:avLst/>
          </a:prstGeom>
        </p:spPr>
      </p:pic>
    </p:spTree>
    <p:extLst>
      <p:ext uri="{BB962C8B-B14F-4D97-AF65-F5344CB8AC3E}">
        <p14:creationId xmlns:p14="http://schemas.microsoft.com/office/powerpoint/2010/main" val="1352336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696" y="-27384"/>
            <a:ext cx="11843868" cy="7882752"/>
          </a:xfrm>
          <a:prstGeom prst="rect">
            <a:avLst/>
          </a:prstGeom>
        </p:spPr>
      </p:pic>
      <p:sp>
        <p:nvSpPr>
          <p:cNvPr id="6" name="Freeform 5"/>
          <p:cNvSpPr/>
          <p:nvPr/>
        </p:nvSpPr>
        <p:spPr>
          <a:xfrm>
            <a:off x="-1476672" y="6639312"/>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96667" flipV="1">
            <a:off x="1085143" y="-145434"/>
            <a:ext cx="5836107" cy="744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1475656" y="797511"/>
            <a:ext cx="4392488" cy="5909310"/>
          </a:xfrm>
          <a:prstGeom prst="rect">
            <a:avLst/>
          </a:prstGeom>
        </p:spPr>
        <p:txBody>
          <a:bodyPr wrap="square">
            <a:spAutoFit/>
          </a:bodyPr>
          <a:lstStyle/>
          <a:p>
            <a:r>
              <a:rPr lang="de" sz="2400" b="1" dirty="0">
                <a:solidFill>
                  <a:srgbClr val="716FB3"/>
                </a:solidFill>
                <a:latin typeface="Verdana" pitchFamily="34" charset="0"/>
                <a:ea typeface="Verdana" pitchFamily="34" charset="0"/>
                <a:cs typeface="Verdana" pitchFamily="34" charset="0"/>
              </a:rPr>
              <a:t>ÜBER CREATIVE EUROPE</a:t>
            </a:r>
          </a:p>
          <a:p>
            <a:endParaRPr lang="de" sz="2400" dirty="0">
              <a:solidFill>
                <a:prstClr val="white"/>
              </a:solidFill>
              <a:latin typeface="Verdana" pitchFamily="34" charset="0"/>
              <a:ea typeface="Verdana" pitchFamily="34" charset="0"/>
              <a:cs typeface="Verdana" pitchFamily="34" charset="0"/>
            </a:endParaRPr>
          </a:p>
          <a:p>
            <a:r>
              <a:rPr lang="de" dirty="0">
                <a:latin typeface="Verdana" pitchFamily="34" charset="0"/>
                <a:ea typeface="Verdana" pitchFamily="34" charset="0"/>
                <a:cs typeface="Verdana" pitchFamily="34" charset="0"/>
              </a:rPr>
              <a:t>7 Jahre (2014-2020)</a:t>
            </a:r>
          </a:p>
          <a:p>
            <a:endParaRPr lang="de" dirty="0">
              <a:solidFill>
                <a:prstClr val="white"/>
              </a:solidFill>
              <a:latin typeface="Verdana" pitchFamily="34" charset="0"/>
              <a:ea typeface="Verdana" pitchFamily="34" charset="0"/>
              <a:cs typeface="Verdana" pitchFamily="34" charset="0"/>
            </a:endParaRPr>
          </a:p>
          <a:p>
            <a:r>
              <a:rPr lang="de" dirty="0">
                <a:latin typeface="Verdana" pitchFamily="34" charset="0"/>
                <a:ea typeface="Verdana" pitchFamily="34" charset="0"/>
                <a:cs typeface="Verdana" pitchFamily="34" charset="0"/>
              </a:rPr>
              <a:t>F</a:t>
            </a:r>
            <a:r>
              <a:rPr lang="en-GB" dirty="0" err="1">
                <a:latin typeface="Verdana" pitchFamily="34" charset="0"/>
                <a:ea typeface="Verdana" pitchFamily="34" charset="0"/>
                <a:cs typeface="Verdana" pitchFamily="34" charset="0"/>
              </a:rPr>
              <a:t>örderungen</a:t>
            </a:r>
            <a:r>
              <a:rPr lang="de" dirty="0">
                <a:latin typeface="Verdana" pitchFamily="34" charset="0"/>
                <a:ea typeface="Verdana" pitchFamily="34" charset="0"/>
                <a:cs typeface="Verdana" pitchFamily="34" charset="0"/>
              </a:rPr>
              <a:t> für:</a:t>
            </a:r>
          </a:p>
          <a:p>
            <a:endParaRPr lang="de" dirty="0">
              <a:latin typeface="Verdana" pitchFamily="34" charset="0"/>
              <a:ea typeface="Verdana" pitchFamily="34" charset="0"/>
              <a:cs typeface="Verdana" pitchFamily="34" charset="0"/>
            </a:endParaRPr>
          </a:p>
          <a:p>
            <a:pPr marL="342900" indent="-342900">
              <a:buFont typeface="Symbol" pitchFamily="18" charset="2"/>
              <a:buChar char="-"/>
            </a:pPr>
            <a:r>
              <a:rPr lang="de" dirty="0">
                <a:latin typeface="Verdana" pitchFamily="34" charset="0"/>
                <a:ea typeface="Verdana" pitchFamily="34" charset="0"/>
                <a:cs typeface="Verdana" pitchFamily="34" charset="0"/>
              </a:rPr>
              <a:t>Grenzüberschreitende Zusammenarbeit</a:t>
            </a:r>
          </a:p>
          <a:p>
            <a:pPr marL="342900" indent="-342900">
              <a:buFont typeface="Symbol" pitchFamily="18" charset="2"/>
              <a:buChar char="-"/>
            </a:pPr>
            <a:r>
              <a:rPr lang="de" dirty="0">
                <a:latin typeface="Verdana" pitchFamily="34" charset="0"/>
                <a:ea typeface="Verdana" pitchFamily="34" charset="0"/>
                <a:cs typeface="Verdana" pitchFamily="34" charset="0"/>
              </a:rPr>
              <a:t>Professionalisierung von Kultur- und Kreativschaffenden</a:t>
            </a:r>
          </a:p>
          <a:p>
            <a:pPr marL="342900" indent="-342900">
              <a:buFont typeface="Symbol" pitchFamily="18" charset="2"/>
              <a:buChar char="-"/>
            </a:pPr>
            <a:r>
              <a:rPr lang="de" dirty="0">
                <a:latin typeface="Verdana" pitchFamily="34" charset="0"/>
                <a:ea typeface="Verdana" pitchFamily="34" charset="0"/>
                <a:cs typeface="Verdana" pitchFamily="34" charset="0"/>
              </a:rPr>
              <a:t>Literarische Übersetzungen</a:t>
            </a:r>
          </a:p>
          <a:p>
            <a:pPr marL="342900" indent="-342900">
              <a:buFont typeface="Symbol" pitchFamily="18" charset="2"/>
              <a:buChar char="-"/>
            </a:pPr>
            <a:r>
              <a:rPr lang="de" dirty="0">
                <a:latin typeface="Verdana" pitchFamily="34" charset="0"/>
                <a:ea typeface="Verdana" pitchFamily="34" charset="0"/>
                <a:cs typeface="Verdana" pitchFamily="34" charset="0"/>
              </a:rPr>
              <a:t>Entwicklung europäischer Filme f</a:t>
            </a:r>
            <a:r>
              <a:rPr lang="en-GB" dirty="0" err="1">
                <a:latin typeface="Verdana" pitchFamily="34" charset="0"/>
                <a:ea typeface="Verdana" pitchFamily="34" charset="0"/>
                <a:cs typeface="Verdana" pitchFamily="34" charset="0"/>
              </a:rPr>
              <a:t>ür</a:t>
            </a:r>
            <a:r>
              <a:rPr lang="en-GB" dirty="0">
                <a:latin typeface="Verdana" pitchFamily="34" charset="0"/>
                <a:ea typeface="Verdana" pitchFamily="34" charset="0"/>
                <a:cs typeface="Verdana" pitchFamily="34" charset="0"/>
              </a:rPr>
              <a:t> Kino und </a:t>
            </a:r>
            <a:r>
              <a:rPr lang="en-GB" dirty="0" err="1">
                <a:latin typeface="Verdana" pitchFamily="34" charset="0"/>
                <a:ea typeface="Verdana" pitchFamily="34" charset="0"/>
                <a:cs typeface="Verdana" pitchFamily="34" charset="0"/>
              </a:rPr>
              <a:t>Fernsehen</a:t>
            </a:r>
            <a:r>
              <a:rPr lang="en-GB" dirty="0">
                <a:latin typeface="Verdana" pitchFamily="34" charset="0"/>
                <a:ea typeface="Verdana" pitchFamily="34" charset="0"/>
                <a:cs typeface="Verdana" pitchFamily="34" charset="0"/>
              </a:rPr>
              <a:t>, </a:t>
            </a:r>
            <a:r>
              <a:rPr lang="de" dirty="0">
                <a:latin typeface="Verdana" pitchFamily="34" charset="0"/>
                <a:ea typeface="Verdana" pitchFamily="34" charset="0"/>
                <a:cs typeface="Verdana" pitchFamily="34" charset="0"/>
              </a:rPr>
              <a:t>Videospiele</a:t>
            </a:r>
          </a:p>
          <a:p>
            <a:pPr marL="342900" indent="-342900">
              <a:buFont typeface="Symbol" pitchFamily="18" charset="2"/>
              <a:buChar char="-"/>
            </a:pPr>
            <a:r>
              <a:rPr lang="de" dirty="0">
                <a:latin typeface="Verdana" pitchFamily="34" charset="0"/>
                <a:ea typeface="Verdana" pitchFamily="34" charset="0"/>
                <a:cs typeface="Verdana" pitchFamily="34" charset="0"/>
              </a:rPr>
              <a:t>Verleih und Promotion europäischer Filme, Festivals, Kinonetzwerke</a:t>
            </a:r>
          </a:p>
          <a:p>
            <a:pPr marL="342900" indent="-342900">
              <a:buFont typeface="Symbol" pitchFamily="18" charset="2"/>
              <a:buChar char="-"/>
            </a:pPr>
            <a:r>
              <a:rPr lang="de" dirty="0">
                <a:latin typeface="Verdana" pitchFamily="34" charset="0"/>
                <a:ea typeface="Verdana" pitchFamily="34" charset="0"/>
                <a:cs typeface="Verdana" pitchFamily="34" charset="0"/>
              </a:rPr>
              <a:t>Transnationale politische Zusammenarbeit</a:t>
            </a:r>
          </a:p>
        </p:txBody>
      </p:sp>
    </p:spTree>
    <p:extLst>
      <p:ext uri="{BB962C8B-B14F-4D97-AF65-F5344CB8AC3E}">
        <p14:creationId xmlns:p14="http://schemas.microsoft.com/office/powerpoint/2010/main" val="3864928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9" y="0"/>
            <a:ext cx="9181528" cy="6890516"/>
          </a:xfrm>
          <a:prstGeom prst="rect">
            <a:avLst/>
          </a:prstGeom>
          <a:solidFill>
            <a:srgbClr val="0070C0"/>
          </a:solidFill>
          <a:ln>
            <a:noFill/>
          </a:ln>
          <a:effectLst/>
        </p:spPr>
      </p:pic>
      <p:graphicFrame>
        <p:nvGraphicFramePr>
          <p:cNvPr id="3" name="Chart 2"/>
          <p:cNvGraphicFramePr/>
          <p:nvPr>
            <p:extLst>
              <p:ext uri="{D42A27DB-BD31-4B8C-83A1-F6EECF244321}">
                <p14:modId xmlns:p14="http://schemas.microsoft.com/office/powerpoint/2010/main" val="1049256788"/>
              </p:ext>
            </p:extLst>
          </p:nvPr>
        </p:nvGraphicFramePr>
        <p:xfrm>
          <a:off x="12959" y="-1736"/>
          <a:ext cx="9433048" cy="69847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23513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471" y="0"/>
            <a:ext cx="10284943" cy="6858000"/>
          </a:xfrm>
          <a:prstGeom prst="rect">
            <a:avLst/>
          </a:prstGeom>
        </p:spPr>
      </p:pic>
      <p:sp>
        <p:nvSpPr>
          <p:cNvPr id="5" name="Freeform 4"/>
          <p:cNvSpPr/>
          <p:nvPr/>
        </p:nvSpPr>
        <p:spPr>
          <a:xfrm>
            <a:off x="3923927" y="2996952"/>
            <a:ext cx="5040561" cy="3499115"/>
          </a:xfrm>
          <a:custGeom>
            <a:avLst/>
            <a:gdLst>
              <a:gd name="connsiteX0" fmla="*/ 2590800 w 2590800"/>
              <a:gd name="connsiteY0" fmla="*/ 1310640 h 1310640"/>
              <a:gd name="connsiteX1" fmla="*/ 2590800 w 2590800"/>
              <a:gd name="connsiteY1" fmla="*/ 1310640 h 1310640"/>
              <a:gd name="connsiteX2" fmla="*/ 2590800 w 2590800"/>
              <a:gd name="connsiteY2" fmla="*/ 1066800 h 1310640"/>
              <a:gd name="connsiteX3" fmla="*/ 2575560 w 2590800"/>
              <a:gd name="connsiteY3" fmla="*/ 0 h 1310640"/>
              <a:gd name="connsiteX4" fmla="*/ 198120 w 2590800"/>
              <a:gd name="connsiteY4" fmla="*/ 30480 h 1310640"/>
              <a:gd name="connsiteX5" fmla="*/ 0 w 2590800"/>
              <a:gd name="connsiteY5" fmla="*/ 1310640 h 1310640"/>
              <a:gd name="connsiteX6" fmla="*/ 2590800 w 2590800"/>
              <a:gd name="connsiteY6" fmla="*/ 1310640 h 131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800" h="1310640">
                <a:moveTo>
                  <a:pt x="2590800" y="1310640"/>
                </a:moveTo>
                <a:lnTo>
                  <a:pt x="2590800" y="1310640"/>
                </a:lnTo>
                <a:lnTo>
                  <a:pt x="2590800" y="1066800"/>
                </a:lnTo>
                <a:lnTo>
                  <a:pt x="2575560" y="0"/>
                </a:lnTo>
                <a:lnTo>
                  <a:pt x="198120" y="30480"/>
                </a:lnTo>
                <a:lnTo>
                  <a:pt x="0" y="1310640"/>
                </a:lnTo>
                <a:lnTo>
                  <a:pt x="2590800" y="1310640"/>
                </a:lnTo>
                <a:close/>
              </a:path>
            </a:pathLst>
          </a:cu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 sz="3600" b="1" dirty="0">
              <a:solidFill>
                <a:schemeClr val="accent6"/>
              </a:solidFill>
              <a:latin typeface="Verdana" pitchFamily="34" charset="0"/>
              <a:ea typeface="Verdana" pitchFamily="34" charset="0"/>
              <a:cs typeface="Verdana" pitchFamily="34" charset="0"/>
            </a:endParaRPr>
          </a:p>
          <a:p>
            <a:pPr algn="ctr" rtl="0"/>
            <a:endParaRPr lang="de" sz="3600" dirty="0" smtClean="0">
              <a:solidFill>
                <a:prstClr val="black"/>
              </a:solidFill>
              <a:latin typeface="Verdana" pitchFamily="34" charset="0"/>
              <a:ea typeface="Verdana" pitchFamily="34" charset="0"/>
              <a:cs typeface="Verdana" pitchFamily="34" charset="0"/>
            </a:endParaRPr>
          </a:p>
          <a:p>
            <a:pPr algn="ctr" rtl="0"/>
            <a:endParaRPr lang="de" dirty="0">
              <a:solidFill>
                <a:prstClr val="white"/>
              </a:solidFill>
              <a:latin typeface="Verdana" pitchFamily="34" charset="0"/>
              <a:ea typeface="Verdana" pitchFamily="34" charset="0"/>
              <a:cs typeface="Verdana" pitchFamily="34" charset="0"/>
            </a:endParaRPr>
          </a:p>
        </p:txBody>
      </p:sp>
      <p:sp>
        <p:nvSpPr>
          <p:cNvPr id="6" name="TextBox 5"/>
          <p:cNvSpPr txBox="1"/>
          <p:nvPr/>
        </p:nvSpPr>
        <p:spPr>
          <a:xfrm>
            <a:off x="4430812" y="3284984"/>
            <a:ext cx="4248472" cy="3477875"/>
          </a:xfrm>
          <a:prstGeom prst="rect">
            <a:avLst/>
          </a:prstGeom>
          <a:noFill/>
        </p:spPr>
        <p:txBody>
          <a:bodyPr wrap="square" rtlCol="0">
            <a:spAutoFit/>
          </a:bodyPr>
          <a:lstStyle/>
          <a:p>
            <a:pPr algn="ctr" rtl="0"/>
            <a:r>
              <a:rPr lang="de" sz="2400" b="1" i="0" u="none" dirty="0">
                <a:solidFill>
                  <a:srgbClr val="716FB3"/>
                </a:solidFill>
                <a:latin typeface="Verdana" pitchFamily="34" charset="0"/>
                <a:ea typeface="Verdana" pitchFamily="34" charset="0"/>
                <a:cs typeface="Verdana" pitchFamily="34" charset="0"/>
              </a:rPr>
              <a:t>KULTUR</a:t>
            </a:r>
            <a:r>
              <a:rPr lang="de" sz="2400" b="0" i="0" u="none" dirty="0">
                <a:solidFill>
                  <a:srgbClr val="716FB3"/>
                </a:solidFill>
                <a:latin typeface="Verdana" pitchFamily="34" charset="0"/>
                <a:ea typeface="Verdana" pitchFamily="34" charset="0"/>
                <a:cs typeface="Verdana" pitchFamily="34" charset="0"/>
              </a:rPr>
              <a:t> </a:t>
            </a:r>
          </a:p>
          <a:p>
            <a:pPr algn="ctr" rtl="0"/>
            <a:r>
              <a:rPr lang="de" sz="2400" b="1" dirty="0" smtClean="0">
                <a:solidFill>
                  <a:srgbClr val="716FB3"/>
                </a:solidFill>
                <a:latin typeface="Verdana" pitchFamily="34" charset="0"/>
                <a:ea typeface="Verdana" pitchFamily="34" charset="0"/>
                <a:cs typeface="Verdana" pitchFamily="34" charset="0"/>
              </a:rPr>
              <a:t>SUB</a:t>
            </a:r>
            <a:r>
              <a:rPr lang="de" sz="2400" b="1" i="0" u="none" dirty="0" smtClean="0">
                <a:solidFill>
                  <a:srgbClr val="716FB3"/>
                </a:solidFill>
                <a:latin typeface="Verdana" pitchFamily="34" charset="0"/>
                <a:ea typeface="Verdana" pitchFamily="34" charset="0"/>
                <a:cs typeface="Verdana" pitchFamily="34" charset="0"/>
              </a:rPr>
              <a:t>PROGRAMM</a:t>
            </a:r>
            <a:endParaRPr lang="de" sz="2400" b="1" i="0" u="none" dirty="0">
              <a:solidFill>
                <a:srgbClr val="716FB3"/>
              </a:solidFill>
              <a:latin typeface="Verdana" pitchFamily="34" charset="0"/>
              <a:ea typeface="Verdana" pitchFamily="34" charset="0"/>
              <a:cs typeface="Verdana" pitchFamily="34" charset="0"/>
            </a:endParaRPr>
          </a:p>
          <a:p>
            <a:endParaRPr lang="de" sz="2400" dirty="0" smtClean="0">
              <a:latin typeface="Verdana" pitchFamily="34" charset="0"/>
              <a:ea typeface="Verdana" pitchFamily="34" charset="0"/>
              <a:cs typeface="Verdana" pitchFamily="34" charset="0"/>
            </a:endParaRPr>
          </a:p>
          <a:p>
            <a:pPr algn="ctr" rtl="0"/>
            <a:r>
              <a:rPr lang="de" sz="2400" b="0" i="0" u="none" dirty="0">
                <a:latin typeface="Verdana" pitchFamily="34" charset="0"/>
                <a:ea typeface="Verdana" pitchFamily="34" charset="0"/>
                <a:cs typeface="Verdana" pitchFamily="34" charset="0"/>
              </a:rPr>
              <a:t>Unterstützung von Künstlern und Kulturschaffenden in Europa</a:t>
            </a:r>
            <a:endParaRPr lang="de" sz="2400" dirty="0">
              <a:latin typeface="Verdana" pitchFamily="34" charset="0"/>
              <a:ea typeface="Verdana" pitchFamily="34" charset="0"/>
              <a:cs typeface="Verdana" pitchFamily="34" charset="0"/>
            </a:endParaRPr>
          </a:p>
          <a:p>
            <a:endParaRPr lang="de" sz="2400" dirty="0">
              <a:latin typeface="Verdana" pitchFamily="34" charset="0"/>
              <a:ea typeface="Verdana" pitchFamily="34" charset="0"/>
              <a:cs typeface="Verdana" pitchFamily="34" charset="0"/>
            </a:endParaRPr>
          </a:p>
          <a:p>
            <a:endParaRPr lang="de" sz="2800" b="1"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0450608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68" y="0"/>
            <a:ext cx="10281178" cy="6858000"/>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120438" y="273923"/>
            <a:ext cx="5043823" cy="624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5536" y="417431"/>
            <a:ext cx="4536504" cy="5139869"/>
          </a:xfrm>
          <a:prstGeom prst="rect">
            <a:avLst/>
          </a:prstGeom>
          <a:noFill/>
        </p:spPr>
        <p:txBody>
          <a:bodyPr wrap="square" rtlCol="0">
            <a:spAutoFit/>
          </a:bodyPr>
          <a:lstStyle/>
          <a:p>
            <a:pPr algn="l" rtl="0"/>
            <a:endParaRPr lang="de" sz="2400" b="1" i="0" u="none" dirty="0" smtClean="0">
              <a:solidFill>
                <a:srgbClr val="716FB3"/>
              </a:solidFill>
              <a:latin typeface="Verdana" pitchFamily="34" charset="0"/>
              <a:ea typeface="Verdana" pitchFamily="34" charset="0"/>
              <a:cs typeface="Verdana" pitchFamily="34" charset="0"/>
            </a:endParaRPr>
          </a:p>
          <a:p>
            <a:pPr algn="l" rtl="0"/>
            <a:r>
              <a:rPr lang="de" sz="2400" b="1" dirty="0" smtClean="0">
                <a:solidFill>
                  <a:srgbClr val="716FB3"/>
                </a:solidFill>
                <a:latin typeface="Verdana" pitchFamily="34" charset="0"/>
                <a:ea typeface="Verdana" pitchFamily="34" charset="0"/>
                <a:cs typeface="Verdana" pitchFamily="34" charset="0"/>
              </a:rPr>
              <a:t>FÖRDERSCHIENEN</a:t>
            </a:r>
            <a:endParaRPr lang="de" sz="2400" dirty="0" smtClean="0">
              <a:solidFill>
                <a:prstClr val="white"/>
              </a:solidFill>
              <a:latin typeface="Verdana" pitchFamily="34" charset="0"/>
              <a:ea typeface="Verdana" pitchFamily="34" charset="0"/>
              <a:cs typeface="Verdana" pitchFamily="34" charset="0"/>
            </a:endParaRPr>
          </a:p>
          <a:p>
            <a:pPr algn="l" rtl="0"/>
            <a:endParaRPr lang="de" sz="2000" b="0" i="0" u="none" dirty="0" smtClean="0">
              <a:latin typeface="Verdana" pitchFamily="34" charset="0"/>
              <a:ea typeface="Verdana" pitchFamily="34" charset="0"/>
              <a:cs typeface="Verdana" pitchFamily="34" charset="0"/>
            </a:endParaRPr>
          </a:p>
          <a:p>
            <a:pPr algn="l" rtl="0"/>
            <a:r>
              <a:rPr lang="de" sz="2000" b="0" i="0" u="none" dirty="0" smtClean="0">
                <a:latin typeface="Verdana" pitchFamily="34" charset="0"/>
                <a:ea typeface="Verdana" pitchFamily="34" charset="0"/>
                <a:cs typeface="Verdana" pitchFamily="34" charset="0"/>
              </a:rPr>
              <a:t>Europ. Kooperationsprojekte</a:t>
            </a:r>
          </a:p>
          <a:p>
            <a:pPr algn="l" rtl="0"/>
            <a:r>
              <a:rPr lang="de" sz="2000" dirty="0" smtClean="0">
                <a:latin typeface="Verdana" pitchFamily="34" charset="0"/>
                <a:ea typeface="Verdana" pitchFamily="34" charset="0"/>
                <a:cs typeface="Verdana" pitchFamily="34" charset="0"/>
              </a:rPr>
              <a:t>Europ. Netzwerke</a:t>
            </a:r>
          </a:p>
          <a:p>
            <a:pPr algn="l" rtl="0"/>
            <a:r>
              <a:rPr lang="de" sz="2000" b="0" i="0" u="none" dirty="0" smtClean="0">
                <a:latin typeface="Verdana" pitchFamily="34" charset="0"/>
                <a:ea typeface="Verdana" pitchFamily="34" charset="0"/>
                <a:cs typeface="Verdana" pitchFamily="34" charset="0"/>
              </a:rPr>
              <a:t>Europ. Plattformen</a:t>
            </a:r>
          </a:p>
          <a:p>
            <a:pPr algn="l" rtl="0"/>
            <a:r>
              <a:rPr lang="de" sz="2000" dirty="0" smtClean="0">
                <a:latin typeface="Verdana" pitchFamily="34" charset="0"/>
                <a:ea typeface="Verdana" pitchFamily="34" charset="0"/>
                <a:cs typeface="Verdana" pitchFamily="34" charset="0"/>
              </a:rPr>
              <a:t>Literarische Übersetzungen</a:t>
            </a:r>
            <a:endParaRPr lang="de" sz="2000" b="0" i="0" u="none" dirty="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Special Actions</a:t>
            </a:r>
          </a:p>
          <a:p>
            <a:endParaRPr lang="de-DE" sz="2000" dirty="0" smtClean="0">
              <a:latin typeface="Verdana" pitchFamily="34" charset="0"/>
              <a:ea typeface="Verdana" pitchFamily="34" charset="0"/>
              <a:cs typeface="Verdana" pitchFamily="34" charset="0"/>
            </a:endParaRPr>
          </a:p>
          <a:p>
            <a:endParaRPr lang="de-DE" sz="2000" dirty="0" smtClean="0">
              <a:latin typeface="Verdana" pitchFamily="34" charset="0"/>
              <a:ea typeface="Verdana" pitchFamily="34" charset="0"/>
              <a:cs typeface="Verdana" pitchFamily="34" charset="0"/>
            </a:endParaRPr>
          </a:p>
          <a:p>
            <a:r>
              <a:rPr lang="de-DE" sz="2000" b="1" dirty="0" smtClean="0">
                <a:solidFill>
                  <a:srgbClr val="7030A0"/>
                </a:solidFill>
                <a:latin typeface="Verdana" pitchFamily="34" charset="0"/>
                <a:ea typeface="Verdana" pitchFamily="34" charset="0"/>
                <a:cs typeface="Verdana" pitchFamily="34" charset="0"/>
              </a:rPr>
              <a:t>Neu: </a:t>
            </a:r>
            <a:r>
              <a:rPr lang="de-DE" sz="2000" dirty="0" smtClean="0">
                <a:latin typeface="Verdana" pitchFamily="34" charset="0"/>
                <a:ea typeface="Verdana" pitchFamily="34" charset="0"/>
                <a:cs typeface="Verdana" pitchFamily="34" charset="0"/>
              </a:rPr>
              <a:t>Z</a:t>
            </a:r>
            <a:r>
              <a:rPr lang="de" sz="2000" dirty="0" smtClean="0">
                <a:latin typeface="Verdana" pitchFamily="34" charset="0"/>
                <a:ea typeface="Verdana" pitchFamily="34" charset="0"/>
                <a:cs typeface="Verdana" pitchFamily="34" charset="0"/>
              </a:rPr>
              <a:t>ielgerichtete Wirkung und klare Prioritäten</a:t>
            </a:r>
          </a:p>
          <a:p>
            <a:endParaRPr lang="de" sz="2000" dirty="0" smtClean="0">
              <a:latin typeface="Verdana" pitchFamily="34" charset="0"/>
              <a:ea typeface="Verdana" pitchFamily="34" charset="0"/>
              <a:cs typeface="Verdana" pitchFamily="34" charset="0"/>
            </a:endParaRPr>
          </a:p>
          <a:p>
            <a:r>
              <a:rPr lang="de" sz="2000" b="1" dirty="0" smtClean="0">
                <a:solidFill>
                  <a:srgbClr val="7030A0"/>
                </a:solidFill>
                <a:latin typeface="Verdana" pitchFamily="34" charset="0"/>
                <a:ea typeface="Verdana" pitchFamily="34" charset="0"/>
                <a:cs typeface="Verdana" pitchFamily="34" charset="0"/>
              </a:rPr>
              <a:t>Neu:</a:t>
            </a:r>
            <a:r>
              <a:rPr lang="de" sz="2000" dirty="0" smtClean="0">
                <a:latin typeface="Verdana" pitchFamily="34" charset="0"/>
                <a:ea typeface="Verdana" pitchFamily="34" charset="0"/>
                <a:cs typeface="Verdana" pitchFamily="34" charset="0"/>
              </a:rPr>
              <a:t> Publikumsentwicklung als transversale Prioriät</a:t>
            </a:r>
          </a:p>
          <a:p>
            <a:endParaRPr lang="de" sz="2000" b="1"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00962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23578" y="273923"/>
            <a:ext cx="5043823" cy="624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5536" y="417431"/>
            <a:ext cx="4536504" cy="4832092"/>
          </a:xfrm>
          <a:prstGeom prst="rect">
            <a:avLst/>
          </a:prstGeom>
          <a:noFill/>
        </p:spPr>
        <p:txBody>
          <a:bodyPr wrap="square" rtlCol="0">
            <a:spAutoFit/>
          </a:bodyPr>
          <a:lstStyle/>
          <a:p>
            <a:pPr algn="l" rtl="0"/>
            <a:endParaRPr lang="de" sz="2400" b="1" i="0" u="none" dirty="0" smtClean="0">
              <a:solidFill>
                <a:srgbClr val="716FB3"/>
              </a:solidFill>
              <a:latin typeface="Verdana" pitchFamily="34" charset="0"/>
              <a:ea typeface="Verdana" pitchFamily="34" charset="0"/>
              <a:cs typeface="Verdana" pitchFamily="34" charset="0"/>
            </a:endParaRPr>
          </a:p>
          <a:p>
            <a:pPr algn="l" rtl="0"/>
            <a:r>
              <a:rPr lang="de" sz="2400" b="1" dirty="0" smtClean="0">
                <a:solidFill>
                  <a:srgbClr val="716FB3"/>
                </a:solidFill>
                <a:latin typeface="Verdana" pitchFamily="34" charset="0"/>
                <a:ea typeface="Verdana" pitchFamily="34" charset="0"/>
                <a:cs typeface="Verdana" pitchFamily="34" charset="0"/>
              </a:rPr>
              <a:t>HERAUSFORDERUNGEN</a:t>
            </a:r>
            <a:endParaRPr lang="de" sz="2400" dirty="0" smtClean="0">
              <a:solidFill>
                <a:prstClr val="white"/>
              </a:solidFill>
              <a:latin typeface="Verdana" pitchFamily="34" charset="0"/>
              <a:ea typeface="Verdana" pitchFamily="34" charset="0"/>
              <a:cs typeface="Verdana" pitchFamily="34" charset="0"/>
            </a:endParaRPr>
          </a:p>
          <a:p>
            <a:pPr algn="l" rtl="0"/>
            <a:endParaRPr lang="de" sz="2000" b="0" i="0" u="none" dirty="0" smtClean="0">
              <a:latin typeface="Verdana" pitchFamily="34" charset="0"/>
              <a:ea typeface="Verdana" pitchFamily="34" charset="0"/>
              <a:cs typeface="Verdana" pitchFamily="34" charset="0"/>
            </a:endParaRPr>
          </a:p>
          <a:p>
            <a:endParaRPr lang="de" sz="2000" dirty="0" smtClean="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Fragmentierter Markt/ Kulturraum</a:t>
            </a:r>
          </a:p>
          <a:p>
            <a:endParaRPr lang="de" sz="2000" dirty="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Veränderungen durch Digitalisierung </a:t>
            </a:r>
          </a:p>
          <a:p>
            <a:endParaRPr lang="de" sz="2000" dirty="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Zugang zu Finanzierung</a:t>
            </a:r>
          </a:p>
          <a:p>
            <a:endParaRPr lang="de" sz="2000" dirty="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Mangel an Daten</a:t>
            </a:r>
          </a:p>
          <a:p>
            <a:endParaRPr lang="de" sz="2000" dirty="0">
              <a:latin typeface="Verdana" pitchFamily="34" charset="0"/>
              <a:ea typeface="Verdana" pitchFamily="34" charset="0"/>
              <a:cs typeface="Verdana" pitchFamily="34" charset="0"/>
            </a:endParaRPr>
          </a:p>
          <a:p>
            <a:endParaRPr lang="de" sz="2000"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3" name="Rechteck 2"/>
          <p:cNvSpPr/>
          <p:nvPr/>
        </p:nvSpPr>
        <p:spPr>
          <a:xfrm>
            <a:off x="251520" y="6348645"/>
            <a:ext cx="2917786" cy="261610"/>
          </a:xfrm>
          <a:prstGeom prst="rect">
            <a:avLst/>
          </a:prstGeom>
        </p:spPr>
        <p:txBody>
          <a:bodyPr wrap="none">
            <a:spAutoFit/>
          </a:bodyPr>
          <a:lstStyle/>
          <a:p>
            <a:pPr algn="r"/>
            <a:r>
              <a:rPr lang="de" sz="1100" i="1" dirty="0"/>
              <a:t>Foto: © </a:t>
            </a:r>
            <a:r>
              <a:rPr lang="de" sz="1100" i="1" dirty="0" smtClean="0"/>
              <a:t>bankleer, Land of Human Rights/ rotor  </a:t>
            </a:r>
            <a:endParaRPr lang="de" sz="1100" i="1" dirty="0"/>
          </a:p>
        </p:txBody>
      </p:sp>
    </p:spTree>
    <p:extLst>
      <p:ext uri="{BB962C8B-B14F-4D97-AF65-F5344CB8AC3E}">
        <p14:creationId xmlns:p14="http://schemas.microsoft.com/office/powerpoint/2010/main" val="40016178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203174" y="-14548"/>
            <a:ext cx="4555883" cy="6871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716016" y="582067"/>
            <a:ext cx="3960440" cy="830997"/>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FORMALKRITERIEN</a:t>
            </a:r>
            <a:endParaRPr lang="de" sz="2400" i="0" u="none" dirty="0" smtClean="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4716016" y="1124744"/>
            <a:ext cx="4427984" cy="5776327"/>
          </a:xfrm>
          <a:prstGeom prst="rect">
            <a:avLst/>
          </a:prstGeom>
        </p:spPr>
        <p:txBody>
          <a:bodyPr wrap="square">
            <a:spAutoFit/>
          </a:bodyPr>
          <a:lstStyle/>
          <a:p>
            <a:r>
              <a:rPr lang="de-DE" b="1" dirty="0" smtClean="0">
                <a:latin typeface="Verdana" pitchFamily="34" charset="0"/>
                <a:ea typeface="Verdana" pitchFamily="34" charset="0"/>
                <a:cs typeface="Verdana" pitchFamily="34" charset="0"/>
              </a:rPr>
              <a:t>Förderfähige Länder: </a:t>
            </a:r>
          </a:p>
          <a:p>
            <a:pPr>
              <a:buFontTx/>
              <a:buChar char="-"/>
            </a:pPr>
            <a:r>
              <a:rPr lang="de-DE" dirty="0" smtClean="0">
                <a:latin typeface="Verdana" pitchFamily="34" charset="0"/>
                <a:ea typeface="Verdana" pitchFamily="34" charset="0"/>
                <a:cs typeface="Verdana" pitchFamily="34" charset="0"/>
              </a:rPr>
              <a:t>EU Mitglieder, Beitrittsländer, (</a:t>
            </a:r>
            <a:r>
              <a:rPr lang="de-DE" dirty="0" err="1" smtClean="0">
                <a:latin typeface="Verdana" pitchFamily="34" charset="0"/>
                <a:ea typeface="Verdana" pitchFamily="34" charset="0"/>
                <a:cs typeface="Verdana" pitchFamily="34" charset="0"/>
              </a:rPr>
              <a:t>pot</a:t>
            </a:r>
            <a:r>
              <a:rPr lang="de-DE" dirty="0" smtClean="0">
                <a:latin typeface="Verdana" pitchFamily="34" charset="0"/>
                <a:ea typeface="Verdana" pitchFamily="34" charset="0"/>
                <a:cs typeface="Verdana" pitchFamily="34" charset="0"/>
              </a:rPr>
              <a:t>. Beitrittsländer, EFTA/EEA Länder, Schweiz</a:t>
            </a:r>
          </a:p>
          <a:p>
            <a:pPr>
              <a:buFontTx/>
              <a:buChar char="-"/>
            </a:pPr>
            <a:r>
              <a:rPr lang="de-DE" dirty="0" smtClean="0">
                <a:latin typeface="Verdana" pitchFamily="34" charset="0"/>
                <a:ea typeface="Verdana" pitchFamily="34" charset="0"/>
                <a:cs typeface="Verdana" pitchFamily="34" charset="0"/>
              </a:rPr>
              <a:t> Länder der Europäischen Nachbarschaftspolitik</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Förderbarer Antragsteller:</a:t>
            </a:r>
          </a:p>
          <a:p>
            <a:r>
              <a:rPr lang="de-DE" dirty="0" smtClean="0">
                <a:latin typeface="Verdana" pitchFamily="34" charset="0"/>
                <a:ea typeface="Verdana" pitchFamily="34" charset="0"/>
                <a:cs typeface="Verdana" pitchFamily="34" charset="0"/>
              </a:rPr>
              <a:t>- tätig in einem Kultur- oder Kreativbereich </a:t>
            </a:r>
          </a:p>
          <a:p>
            <a:pPr>
              <a:buFontTx/>
              <a:buChar char="-"/>
            </a:pPr>
            <a:r>
              <a:rPr lang="de-DE" dirty="0" smtClean="0">
                <a:latin typeface="Verdana" pitchFamily="34" charset="0"/>
                <a:ea typeface="Verdana" pitchFamily="34" charset="0"/>
                <a:cs typeface="Verdana" pitchFamily="34" charset="0"/>
              </a:rPr>
              <a:t> jur. Personen</a:t>
            </a:r>
          </a:p>
          <a:p>
            <a:pPr>
              <a:buFontTx/>
              <a:buChar char="-"/>
            </a:pPr>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Fokus </a:t>
            </a:r>
            <a:r>
              <a:rPr lang="de-DE" b="1" dirty="0" smtClean="0">
                <a:latin typeface="Verdana" pitchFamily="34" charset="0"/>
                <a:ea typeface="Verdana" pitchFamily="34" charset="0"/>
                <a:cs typeface="Verdana" pitchFamily="34" charset="0"/>
              </a:rPr>
              <a:t>„not </a:t>
            </a:r>
            <a:r>
              <a:rPr lang="de-DE" b="1" dirty="0" err="1" smtClean="0">
                <a:latin typeface="Verdana" pitchFamily="34" charset="0"/>
                <a:ea typeface="Verdana" pitchFamily="34" charset="0"/>
                <a:cs typeface="Verdana" pitchFamily="34" charset="0"/>
              </a:rPr>
              <a:t>for</a:t>
            </a:r>
            <a:r>
              <a:rPr lang="de-DE" b="1" dirty="0" smtClean="0">
                <a:latin typeface="Verdana" pitchFamily="34" charset="0"/>
                <a:ea typeface="Verdana" pitchFamily="34" charset="0"/>
                <a:cs typeface="Verdana" pitchFamily="34" charset="0"/>
              </a:rPr>
              <a:t> </a:t>
            </a:r>
            <a:r>
              <a:rPr lang="de-DE" b="1" dirty="0" err="1" smtClean="0">
                <a:latin typeface="Verdana" pitchFamily="34" charset="0"/>
                <a:ea typeface="Verdana" pitchFamily="34" charset="0"/>
                <a:cs typeface="Verdana" pitchFamily="34" charset="0"/>
              </a:rPr>
              <a:t>profit</a:t>
            </a:r>
            <a:r>
              <a:rPr lang="de-DE" b="1" dirty="0" smtClean="0">
                <a:latin typeface="Verdana" pitchFamily="34" charset="0"/>
                <a:ea typeface="Verdana" pitchFamily="34" charset="0"/>
                <a:cs typeface="Verdana" pitchFamily="34" charset="0"/>
              </a:rPr>
              <a:t>“ </a:t>
            </a:r>
            <a:r>
              <a:rPr lang="de-DE" dirty="0" smtClean="0">
                <a:latin typeface="Verdana" pitchFamily="34" charset="0"/>
                <a:ea typeface="Verdana" pitchFamily="34" charset="0"/>
                <a:cs typeface="Verdana" pitchFamily="34" charset="0"/>
              </a:rPr>
              <a:t>Projekte</a:t>
            </a: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8" name="TextBox 1"/>
          <p:cNvSpPr txBox="1"/>
          <p:nvPr/>
        </p:nvSpPr>
        <p:spPr>
          <a:xfrm>
            <a:off x="6119377" y="6465818"/>
            <a:ext cx="2934385" cy="261610"/>
          </a:xfrm>
          <a:prstGeom prst="rect">
            <a:avLst/>
          </a:prstGeom>
          <a:noFill/>
        </p:spPr>
        <p:txBody>
          <a:bodyPr wrap="square" rtlCol="0">
            <a:spAutoFit/>
          </a:bodyPr>
          <a:lstStyle/>
          <a:p>
            <a:pPr algn="r" rtl="0"/>
            <a:r>
              <a:rPr lang="de" sz="1100" i="1" dirty="0" smtClean="0">
                <a:solidFill>
                  <a:schemeClr val="bg1"/>
                </a:solidFill>
              </a:rPr>
              <a:t>Foto: ©Wolfgang Kirchner </a:t>
            </a:r>
            <a:endParaRPr lang="de" sz="1100" i="1" dirty="0">
              <a:solidFill>
                <a:schemeClr val="bg1"/>
              </a:solidFill>
            </a:endParaRPr>
          </a:p>
        </p:txBody>
      </p:sp>
    </p:spTree>
    <p:extLst>
      <p:ext uri="{BB962C8B-B14F-4D97-AF65-F5344CB8AC3E}">
        <p14:creationId xmlns:p14="http://schemas.microsoft.com/office/powerpoint/2010/main" val="2783854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5117"/>
            <a:ext cx="10411648" cy="6941098"/>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79542">
            <a:off x="-180327" y="-39438"/>
            <a:ext cx="4329114" cy="6975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23528" y="555804"/>
            <a:ext cx="3672408" cy="3970318"/>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KOOPERATIONS -</a:t>
            </a:r>
          </a:p>
          <a:p>
            <a:pPr algn="l" rtl="0"/>
            <a:r>
              <a:rPr lang="de" sz="2400" b="1" i="0" u="none" dirty="0" smtClean="0">
                <a:solidFill>
                  <a:srgbClr val="716FB3"/>
                </a:solidFill>
                <a:latin typeface="Verdana" pitchFamily="34" charset="0"/>
                <a:ea typeface="Verdana" pitchFamily="34" charset="0"/>
                <a:cs typeface="Verdana" pitchFamily="34" charset="0"/>
              </a:rPr>
              <a:t>PROJEKTE</a:t>
            </a:r>
            <a:endParaRPr lang="de" sz="2400" b="1" i="0" u="none" dirty="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a:p>
            <a:r>
              <a:rPr lang="de" sz="2400" b="1" dirty="0" smtClean="0">
                <a:solidFill>
                  <a:srgbClr val="716FB3"/>
                </a:solidFill>
                <a:latin typeface="Verdana" pitchFamily="34" charset="0"/>
                <a:ea typeface="Verdana" pitchFamily="34" charset="0"/>
                <a:cs typeface="Verdana" pitchFamily="34" charset="0"/>
              </a:rPr>
              <a:t>Ziele</a:t>
            </a:r>
          </a:p>
          <a:p>
            <a:endParaRPr lang="de" sz="2000" b="1" dirty="0">
              <a:latin typeface="Verdana" pitchFamily="34" charset="0"/>
              <a:ea typeface="Verdana" pitchFamily="34" charset="0"/>
              <a:cs typeface="Verdana" pitchFamily="34" charset="0"/>
            </a:endParaRPr>
          </a:p>
          <a:p>
            <a:r>
              <a:rPr lang="de-DE" b="1" dirty="0" err="1" smtClean="0">
                <a:latin typeface="Verdana" pitchFamily="34" charset="0"/>
                <a:ea typeface="Verdana" pitchFamily="34" charset="0"/>
                <a:cs typeface="Verdana" pitchFamily="34" charset="0"/>
              </a:rPr>
              <a:t>Capacity</a:t>
            </a:r>
            <a:r>
              <a:rPr lang="de-DE" b="1" dirty="0" smtClean="0">
                <a:latin typeface="Verdana" pitchFamily="34" charset="0"/>
                <a:ea typeface="Verdana" pitchFamily="34" charset="0"/>
                <a:cs typeface="Verdana" pitchFamily="34" charset="0"/>
              </a:rPr>
              <a:t> </a:t>
            </a:r>
            <a:r>
              <a:rPr lang="de-DE" b="1" dirty="0" err="1" smtClean="0">
                <a:latin typeface="Verdana" pitchFamily="34" charset="0"/>
                <a:ea typeface="Verdana" pitchFamily="34" charset="0"/>
                <a:cs typeface="Verdana" pitchFamily="34" charset="0"/>
              </a:rPr>
              <a:t>Building</a:t>
            </a:r>
            <a:r>
              <a:rPr lang="de-DE" b="1" dirty="0" smtClean="0">
                <a:latin typeface="Verdana" pitchFamily="34" charset="0"/>
                <a:ea typeface="Verdana" pitchFamily="34" charset="0"/>
                <a:cs typeface="Verdana" pitchFamily="34" charset="0"/>
              </a:rPr>
              <a:t> für den Kultursektor</a:t>
            </a:r>
          </a:p>
          <a:p>
            <a:endParaRPr lang="de-DE" b="1"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Transnationale Zirkulation und Mobilität</a:t>
            </a:r>
          </a:p>
          <a:p>
            <a:endParaRPr lang="de" sz="2200" dirty="0" smtClean="0">
              <a:latin typeface="Verdana" pitchFamily="34" charset="0"/>
              <a:ea typeface="Verdana" pitchFamily="34" charset="0"/>
              <a:cs typeface="Verdana" pitchFamily="34" charset="0"/>
            </a:endParaRPr>
          </a:p>
        </p:txBody>
      </p:sp>
      <p:sp>
        <p:nvSpPr>
          <p:cNvPr id="6" name="Freeform 5"/>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949188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7000" r="-17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3998909" y="-118857"/>
            <a:ext cx="4630477" cy="7229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410236" y="332657"/>
            <a:ext cx="4266220" cy="461665"/>
          </a:xfrm>
          <a:prstGeom prst="rect">
            <a:avLst/>
          </a:prstGeom>
          <a:noFill/>
        </p:spPr>
        <p:txBody>
          <a:bodyPr wrap="square" rtlCol="0">
            <a:spAutoFit/>
          </a:bodyPr>
          <a:lstStyle/>
          <a:p>
            <a:pPr algn="l" rtl="0"/>
            <a:r>
              <a:rPr lang="de" sz="2400" b="1" dirty="0" smtClean="0">
                <a:solidFill>
                  <a:srgbClr val="716FB3"/>
                </a:solidFill>
                <a:latin typeface="Verdana" pitchFamily="34" charset="0"/>
                <a:ea typeface="Verdana" pitchFamily="34" charset="0"/>
                <a:cs typeface="Verdana" pitchFamily="34" charset="0"/>
              </a:rPr>
              <a:t>Prioritäten</a:t>
            </a:r>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4410236" y="832603"/>
            <a:ext cx="4427984" cy="5909310"/>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r>
              <a:rPr lang="de-DE" b="1" dirty="0" err="1" smtClean="0">
                <a:latin typeface="Verdana" pitchFamily="34" charset="0"/>
                <a:ea typeface="Verdana" pitchFamily="34" charset="0"/>
                <a:cs typeface="Verdana" pitchFamily="34" charset="0"/>
              </a:rPr>
              <a:t>Capacity</a:t>
            </a:r>
            <a:r>
              <a:rPr lang="de-DE" b="1" dirty="0" smtClean="0">
                <a:latin typeface="Verdana" pitchFamily="34" charset="0"/>
                <a:ea typeface="Verdana" pitchFamily="34" charset="0"/>
                <a:cs typeface="Verdana" pitchFamily="34" charset="0"/>
              </a:rPr>
              <a:t> </a:t>
            </a:r>
            <a:r>
              <a:rPr lang="de-DE" b="1" dirty="0" err="1" smtClean="0">
                <a:latin typeface="Verdana" pitchFamily="34" charset="0"/>
                <a:ea typeface="Verdana" pitchFamily="34" charset="0"/>
                <a:cs typeface="Verdana" pitchFamily="34" charset="0"/>
              </a:rPr>
              <a:t>Building</a:t>
            </a:r>
            <a:r>
              <a:rPr lang="de-DE" b="1" dirty="0">
                <a:latin typeface="Verdana" pitchFamily="34" charset="0"/>
                <a:ea typeface="Verdana" pitchFamily="34" charset="0"/>
                <a:cs typeface="Verdana" pitchFamily="34" charset="0"/>
              </a:rPr>
              <a:t>:</a:t>
            </a:r>
            <a:endParaRPr lang="de-DE" b="1" dirty="0" smtClean="0">
              <a:latin typeface="Verdana" pitchFamily="34" charset="0"/>
              <a:ea typeface="Verdana" pitchFamily="34" charset="0"/>
              <a:cs typeface="Verdana" pitchFamily="34" charset="0"/>
            </a:endParaRPr>
          </a:p>
          <a:p>
            <a:pPr marL="285750" indent="-285750">
              <a:buFont typeface="Symbol" pitchFamily="18" charset="2"/>
              <a:buChar char="-"/>
            </a:pPr>
            <a:r>
              <a:rPr lang="de-DE" dirty="0" smtClean="0">
                <a:latin typeface="Verdana" pitchFamily="34" charset="0"/>
                <a:ea typeface="Verdana" pitchFamily="34" charset="0"/>
                <a:cs typeface="Verdana" pitchFamily="34" charset="0"/>
              </a:rPr>
              <a:t>Erwerb von Fertigkeiten, Kompetenzen und Know-how einschl. Nutzung digitaler Technologien,</a:t>
            </a:r>
            <a:r>
              <a:rPr lang="de-DE" dirty="0">
                <a:latin typeface="Verdana" pitchFamily="34" charset="0"/>
                <a:ea typeface="Verdana" pitchFamily="34" charset="0"/>
                <a:cs typeface="Verdana" pitchFamily="34" charset="0"/>
              </a:rPr>
              <a:t> </a:t>
            </a:r>
            <a:r>
              <a:rPr lang="de-DE" dirty="0" smtClean="0">
                <a:latin typeface="Verdana" pitchFamily="34" charset="0"/>
                <a:ea typeface="Verdana" pitchFamily="34" charset="0"/>
                <a:cs typeface="Verdana" pitchFamily="34" charset="0"/>
              </a:rPr>
              <a:t>neuer Business- u. Managementmodelle</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Zirkulation: </a:t>
            </a:r>
          </a:p>
          <a:p>
            <a:pPr marL="285750" indent="-285750">
              <a:buFont typeface="Symbol" pitchFamily="18" charset="2"/>
              <a:buChar char="-"/>
            </a:pPr>
            <a:r>
              <a:rPr lang="de-DE" dirty="0" smtClean="0">
                <a:latin typeface="Verdana" pitchFamily="34" charset="0"/>
                <a:ea typeface="Verdana" pitchFamily="34" charset="0"/>
                <a:cs typeface="Verdana" pitchFamily="34" charset="0"/>
              </a:rPr>
              <a:t>int. Zusammenarbeit und Karrieren</a:t>
            </a:r>
          </a:p>
          <a:p>
            <a:pPr marL="285750" indent="-285750">
              <a:buFont typeface="Symbol" pitchFamily="18" charset="2"/>
              <a:buChar char="-"/>
            </a:pPr>
            <a:r>
              <a:rPr lang="de-DE" dirty="0" smtClean="0">
                <a:latin typeface="Verdana" pitchFamily="34" charset="0"/>
                <a:ea typeface="Verdana" pitchFamily="34" charset="0"/>
                <a:cs typeface="Verdana" pitchFamily="34" charset="0"/>
              </a:rPr>
              <a:t>int. Vernetzung und berufliche Möglichkeiten</a:t>
            </a:r>
          </a:p>
          <a:p>
            <a:pPr marL="285750" indent="-285750">
              <a:buFont typeface="Symbol" pitchFamily="18" charset="2"/>
              <a:buChar char="-"/>
            </a:pPr>
            <a:r>
              <a:rPr lang="de-DE" dirty="0">
                <a:latin typeface="Verdana" pitchFamily="34" charset="0"/>
                <a:ea typeface="Verdana" pitchFamily="34" charset="0"/>
                <a:cs typeface="Verdana" pitchFamily="34" charset="0"/>
              </a:rPr>
              <a:t>i</a:t>
            </a:r>
            <a:r>
              <a:rPr lang="de-DE" dirty="0" smtClean="0">
                <a:latin typeface="Verdana" pitchFamily="34" charset="0"/>
                <a:ea typeface="Verdana" pitchFamily="34" charset="0"/>
                <a:cs typeface="Verdana" pitchFamily="34" charset="0"/>
              </a:rPr>
              <a:t>nt. kulturelle Aktivitäten</a:t>
            </a:r>
          </a:p>
          <a:p>
            <a:pPr marL="285750" indent="-285750">
              <a:buFont typeface="Symbol" pitchFamily="18" charset="2"/>
              <a:buChar char="-"/>
            </a:pPr>
            <a:r>
              <a:rPr lang="de-DE" dirty="0" smtClean="0">
                <a:latin typeface="Verdana" pitchFamily="34" charset="0"/>
                <a:ea typeface="Verdana" pitchFamily="34" charset="0"/>
                <a:cs typeface="Verdana" pitchFamily="34" charset="0"/>
              </a:rPr>
              <a:t>Austausch von (</a:t>
            </a:r>
            <a:r>
              <a:rPr lang="de-DE" dirty="0" err="1" smtClean="0">
                <a:latin typeface="Verdana" pitchFamily="34" charset="0"/>
                <a:ea typeface="Verdana" pitchFamily="34" charset="0"/>
                <a:cs typeface="Verdana" pitchFamily="34" charset="0"/>
              </a:rPr>
              <a:t>literar</a:t>
            </a:r>
            <a:r>
              <a:rPr lang="de-DE" dirty="0" smtClean="0">
                <a:latin typeface="Verdana" pitchFamily="34" charset="0"/>
                <a:ea typeface="Verdana" pitchFamily="34" charset="0"/>
                <a:cs typeface="Verdana" pitchFamily="34" charset="0"/>
              </a:rPr>
              <a:t>.) Werken</a:t>
            </a:r>
          </a:p>
          <a:p>
            <a:endParaRPr lang="de" dirty="0" smtClean="0">
              <a:latin typeface="Verdana" pitchFamily="34" charset="0"/>
              <a:ea typeface="Verdana" pitchFamily="34" charset="0"/>
              <a:cs typeface="Verdana" pitchFamily="34" charset="0"/>
            </a:endParaRPr>
          </a:p>
          <a:p>
            <a:r>
              <a:rPr lang="de" b="1" dirty="0" smtClean="0">
                <a:latin typeface="Verdana" pitchFamily="34" charset="0"/>
                <a:ea typeface="Verdana" pitchFamily="34" charset="0"/>
                <a:cs typeface="Verdana" pitchFamily="34" charset="0"/>
              </a:rPr>
              <a:t>&amp;</a:t>
            </a:r>
            <a:r>
              <a:rPr lang="de" dirty="0" smtClean="0">
                <a:latin typeface="Verdana" pitchFamily="34" charset="0"/>
                <a:ea typeface="Verdana" pitchFamily="34" charset="0"/>
                <a:cs typeface="Verdana" pitchFamily="34" charset="0"/>
              </a:rPr>
              <a:t>  </a:t>
            </a:r>
            <a:r>
              <a:rPr lang="de" b="1" dirty="0" smtClean="0">
                <a:latin typeface="Verdana" pitchFamily="34" charset="0"/>
                <a:ea typeface="Verdana" pitchFamily="34" charset="0"/>
                <a:cs typeface="Verdana" pitchFamily="34" charset="0"/>
              </a:rPr>
              <a:t>Audience Development</a:t>
            </a:r>
          </a:p>
          <a:p>
            <a:endParaRPr lang="de" dirty="0" smtClean="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p:txBody>
      </p:sp>
      <p:sp>
        <p:nvSpPr>
          <p:cNvPr id="2" name="Rechteck 1"/>
          <p:cNvSpPr/>
          <p:nvPr/>
        </p:nvSpPr>
        <p:spPr>
          <a:xfrm>
            <a:off x="6473192" y="6497326"/>
            <a:ext cx="2595582" cy="261610"/>
          </a:xfrm>
          <a:prstGeom prst="rect">
            <a:avLst/>
          </a:prstGeom>
        </p:spPr>
        <p:txBody>
          <a:bodyPr wrap="none">
            <a:spAutoFit/>
          </a:bodyPr>
          <a:lstStyle/>
          <a:p>
            <a:pPr algn="r"/>
            <a:r>
              <a:rPr lang="de" sz="1100" i="1" dirty="0">
                <a:solidFill>
                  <a:schemeClr val="bg1"/>
                </a:solidFill>
              </a:rPr>
              <a:t>Foto: </a:t>
            </a:r>
            <a:r>
              <a:rPr lang="de" sz="1100" i="1" dirty="0" smtClean="0">
                <a:solidFill>
                  <a:schemeClr val="bg1"/>
                </a:solidFill>
              </a:rPr>
              <a:t>© MAK/ Andreas Kristof, MAK NITE  </a:t>
            </a:r>
            <a:endParaRPr lang="de" sz="1100" i="1" dirty="0">
              <a:solidFill>
                <a:schemeClr val="bg1"/>
              </a:solidFill>
            </a:endParaRPr>
          </a:p>
        </p:txBody>
      </p:sp>
    </p:spTree>
    <p:extLst>
      <p:ext uri="{BB962C8B-B14F-4D97-AF65-F5344CB8AC3E}">
        <p14:creationId xmlns:p14="http://schemas.microsoft.com/office/powerpoint/2010/main" val="1639679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3623247" y="-213834"/>
            <a:ext cx="5140532"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39952" y="515544"/>
            <a:ext cx="4295494"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Form</a:t>
            </a:r>
            <a:endParaRPr lang="de" sz="2400" i="0" u="none" dirty="0" smtClean="0">
              <a:solidFill>
                <a:srgbClr val="716FB3"/>
              </a:solidFill>
              <a:latin typeface="Verdana" pitchFamily="34" charset="0"/>
              <a:ea typeface="Verdana" pitchFamily="34" charset="0"/>
              <a:cs typeface="Verdana" pitchFamily="34" charset="0"/>
            </a:endParaRPr>
          </a:p>
        </p:txBody>
      </p:sp>
      <p:sp>
        <p:nvSpPr>
          <p:cNvPr id="7" name="Rechteck 6"/>
          <p:cNvSpPr/>
          <p:nvPr/>
        </p:nvSpPr>
        <p:spPr>
          <a:xfrm>
            <a:off x="4123536" y="1198083"/>
            <a:ext cx="4311909" cy="3416320"/>
          </a:xfrm>
          <a:prstGeom prst="rect">
            <a:avLst/>
          </a:prstGeom>
        </p:spPr>
        <p:txBody>
          <a:bodyPr wrap="square">
            <a:spAutoFit/>
          </a:bodyPr>
          <a:lstStyle/>
          <a:p>
            <a:endParaRPr lang="de-DE" b="1"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Kategorie 1: „kleine Projekte“</a:t>
            </a:r>
          </a:p>
          <a:p>
            <a:r>
              <a:rPr lang="de-DE" dirty="0" smtClean="0">
                <a:latin typeface="Verdana" pitchFamily="34" charset="0"/>
                <a:ea typeface="Verdana" pitchFamily="34" charset="0"/>
                <a:cs typeface="Verdana" pitchFamily="34" charset="0"/>
              </a:rPr>
              <a:t>1 Koordinator + 2 Mitorganisatoren</a:t>
            </a:r>
          </a:p>
          <a:p>
            <a:r>
              <a:rPr lang="de-DE" dirty="0" smtClean="0">
                <a:latin typeface="Verdana" pitchFamily="34" charset="0"/>
                <a:ea typeface="Verdana" pitchFamily="34" charset="0"/>
                <a:cs typeface="Verdana" pitchFamily="34" charset="0"/>
              </a:rPr>
              <a:t>EU-Zuschuss: </a:t>
            </a:r>
            <a:r>
              <a:rPr lang="de-DE" dirty="0" err="1" smtClean="0">
                <a:latin typeface="Verdana" pitchFamily="34" charset="0"/>
                <a:ea typeface="Verdana" pitchFamily="34" charset="0"/>
                <a:cs typeface="Verdana" pitchFamily="34" charset="0"/>
              </a:rPr>
              <a:t>max</a:t>
            </a:r>
            <a:r>
              <a:rPr lang="de-DE" dirty="0" smtClean="0">
                <a:latin typeface="Verdana" pitchFamily="34" charset="0"/>
                <a:ea typeface="Verdana" pitchFamily="34" charset="0"/>
                <a:cs typeface="Verdana" pitchFamily="34" charset="0"/>
              </a:rPr>
              <a:t> € 200.000, </a:t>
            </a:r>
          </a:p>
          <a:p>
            <a:r>
              <a:rPr lang="de-DE" dirty="0" smtClean="0">
                <a:latin typeface="Verdana" pitchFamily="34" charset="0"/>
                <a:ea typeface="Verdana" pitchFamily="34" charset="0"/>
                <a:cs typeface="Verdana" pitchFamily="34" charset="0"/>
              </a:rPr>
              <a:t>max. 60% der </a:t>
            </a:r>
            <a:r>
              <a:rPr lang="de-DE" dirty="0" err="1" smtClean="0">
                <a:latin typeface="Verdana" pitchFamily="34" charset="0"/>
                <a:ea typeface="Verdana" pitchFamily="34" charset="0"/>
                <a:cs typeface="Verdana" pitchFamily="34" charset="0"/>
              </a:rPr>
              <a:t>förderbaren</a:t>
            </a:r>
            <a:r>
              <a:rPr lang="de-DE" dirty="0" smtClean="0">
                <a:latin typeface="Verdana" pitchFamily="34" charset="0"/>
                <a:ea typeface="Verdana" pitchFamily="34" charset="0"/>
                <a:cs typeface="Verdana" pitchFamily="34" charset="0"/>
              </a:rPr>
              <a:t> Kosten</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Kategorie 2: „große Projekte“</a:t>
            </a:r>
          </a:p>
          <a:p>
            <a:r>
              <a:rPr lang="de-DE" dirty="0" smtClean="0">
                <a:latin typeface="Verdana" pitchFamily="34" charset="0"/>
                <a:ea typeface="Verdana" pitchFamily="34" charset="0"/>
                <a:cs typeface="Verdana" pitchFamily="34" charset="0"/>
              </a:rPr>
              <a:t>1 Koordinator + 5 Mitorganisatoren</a:t>
            </a:r>
          </a:p>
          <a:p>
            <a:r>
              <a:rPr lang="de-DE" dirty="0" smtClean="0">
                <a:latin typeface="Verdana" pitchFamily="34" charset="0"/>
                <a:ea typeface="Verdana" pitchFamily="34" charset="0"/>
                <a:cs typeface="Verdana" pitchFamily="34" charset="0"/>
              </a:rPr>
              <a:t>EU-Zuschuss: max. € 2 </a:t>
            </a:r>
            <a:r>
              <a:rPr lang="de-DE" dirty="0" err="1" smtClean="0">
                <a:latin typeface="Verdana" pitchFamily="34" charset="0"/>
                <a:ea typeface="Verdana" pitchFamily="34" charset="0"/>
                <a:cs typeface="Verdana" pitchFamily="34" charset="0"/>
              </a:rPr>
              <a:t>Mio</a:t>
            </a:r>
            <a:r>
              <a:rPr lang="de-DE" dirty="0" smtClean="0">
                <a:latin typeface="Verdana" pitchFamily="34" charset="0"/>
                <a:ea typeface="Verdana" pitchFamily="34" charset="0"/>
                <a:cs typeface="Verdana" pitchFamily="34" charset="0"/>
              </a:rPr>
              <a:t>,  </a:t>
            </a:r>
          </a:p>
          <a:p>
            <a:r>
              <a:rPr lang="de-DE" dirty="0" smtClean="0">
                <a:latin typeface="Verdana" pitchFamily="34" charset="0"/>
                <a:ea typeface="Verdana" pitchFamily="34" charset="0"/>
                <a:cs typeface="Verdana" pitchFamily="34" charset="0"/>
              </a:rPr>
              <a:t>max. 50% der förderbaren Kosten</a:t>
            </a: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2286000" y="2136339"/>
            <a:ext cx="4572000" cy="369332"/>
          </a:xfrm>
          <a:prstGeom prst="rect">
            <a:avLst/>
          </a:prstGeom>
        </p:spPr>
        <p:txBody>
          <a:bodyPr>
            <a:spAutoFit/>
          </a:bodyPr>
          <a:lstStyle/>
          <a:p>
            <a:endParaRPr lang="de" dirty="0">
              <a:latin typeface="Verdana" pitchFamily="34" charset="0"/>
              <a:ea typeface="Verdana" pitchFamily="34" charset="0"/>
              <a:cs typeface="Verdana" pitchFamily="34" charset="0"/>
            </a:endParaRPr>
          </a:p>
        </p:txBody>
      </p:sp>
      <p:sp>
        <p:nvSpPr>
          <p:cNvPr id="3" name="Rechteck 2"/>
          <p:cNvSpPr/>
          <p:nvPr/>
        </p:nvSpPr>
        <p:spPr>
          <a:xfrm>
            <a:off x="6035242" y="6309320"/>
            <a:ext cx="2879314" cy="261610"/>
          </a:xfrm>
          <a:prstGeom prst="rect">
            <a:avLst/>
          </a:prstGeom>
        </p:spPr>
        <p:txBody>
          <a:bodyPr wrap="none">
            <a:spAutoFit/>
          </a:bodyPr>
          <a:lstStyle/>
          <a:p>
            <a:pPr algn="r"/>
            <a:r>
              <a:rPr lang="de" sz="1100" i="1" dirty="0">
                <a:solidFill>
                  <a:schemeClr val="bg1"/>
                </a:solidFill>
              </a:rPr>
              <a:t>Foto: © </a:t>
            </a:r>
            <a:r>
              <a:rPr lang="de" sz="1100" i="1" dirty="0" smtClean="0">
                <a:solidFill>
                  <a:schemeClr val="bg1"/>
                </a:solidFill>
              </a:rPr>
              <a:t> ad libitum Konzertwerkstatt gGmbH,   </a:t>
            </a:r>
            <a:endParaRPr lang="de" sz="1100" i="1" dirty="0">
              <a:solidFill>
                <a:schemeClr val="bg1"/>
              </a:solidFill>
            </a:endParaRPr>
          </a:p>
        </p:txBody>
      </p:sp>
    </p:spTree>
    <p:extLst>
      <p:ext uri="{BB962C8B-B14F-4D97-AF65-F5344CB8AC3E}">
        <p14:creationId xmlns:p14="http://schemas.microsoft.com/office/powerpoint/2010/main" val="536685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0" b="-10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2767944" y="-349601"/>
            <a:ext cx="5963064"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203848" y="582067"/>
            <a:ext cx="5472608"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Förderfähigeitskriterien </a:t>
            </a:r>
            <a:endParaRPr lang="de" sz="2400" dirty="0" smtClean="0">
              <a:solidFill>
                <a:prstClr val="white"/>
              </a:solidFill>
              <a:latin typeface="Verdana" pitchFamily="34" charset="0"/>
              <a:ea typeface="Verdana" pitchFamily="34" charset="0"/>
              <a:cs typeface="Verdana" pitchFamily="34" charset="0"/>
            </a:endParaRPr>
          </a:p>
        </p:txBody>
      </p:sp>
      <p:sp>
        <p:nvSpPr>
          <p:cNvPr id="2" name="Rechteck 1"/>
          <p:cNvSpPr/>
          <p:nvPr/>
        </p:nvSpPr>
        <p:spPr>
          <a:xfrm>
            <a:off x="3203848" y="1305077"/>
            <a:ext cx="5472608" cy="3139321"/>
          </a:xfrm>
          <a:prstGeom prst="rect">
            <a:avLst/>
          </a:prstGeom>
        </p:spPr>
        <p:txBody>
          <a:bodyPr wrap="square">
            <a:spAutoFit/>
          </a:bodyPr>
          <a:lstStyle/>
          <a:p>
            <a:pPr marL="285750" indent="-285750">
              <a:buFont typeface="Symbol" pitchFamily="18" charset="2"/>
              <a:buChar char="-"/>
            </a:pPr>
            <a:endParaRPr lang="de-DE" dirty="0" smtClean="0">
              <a:latin typeface="Verdana" pitchFamily="34" charset="0"/>
              <a:ea typeface="Verdana" pitchFamily="34" charset="0"/>
              <a:cs typeface="Verdana" pitchFamily="34" charset="0"/>
            </a:endParaRPr>
          </a:p>
          <a:p>
            <a:pPr marL="285750" indent="-285750">
              <a:buFont typeface="Symbol" pitchFamily="18" charset="2"/>
              <a:buChar char="-"/>
            </a:pPr>
            <a:r>
              <a:rPr lang="de-DE" dirty="0" smtClean="0">
                <a:latin typeface="Verdana" pitchFamily="34" charset="0"/>
                <a:ea typeface="Verdana" pitchFamily="34" charset="0"/>
                <a:cs typeface="Verdana" pitchFamily="34" charset="0"/>
              </a:rPr>
              <a:t>Max</a:t>
            </a:r>
            <a:r>
              <a:rPr lang="de-DE" dirty="0">
                <a:latin typeface="Verdana" pitchFamily="34" charset="0"/>
                <a:ea typeface="Verdana" pitchFamily="34" charset="0"/>
                <a:cs typeface="Verdana" pitchFamily="34" charset="0"/>
              </a:rPr>
              <a:t>. 4 Jahre Laufzeit</a:t>
            </a:r>
          </a:p>
          <a:p>
            <a:pPr marL="285750" indent="-285750">
              <a:buFont typeface="Symbol" pitchFamily="18" charset="2"/>
              <a:buChar char="-"/>
            </a:pPr>
            <a:r>
              <a:rPr lang="de-DE" dirty="0" smtClean="0">
                <a:latin typeface="Verdana" pitchFamily="34" charset="0"/>
                <a:ea typeface="Verdana" pitchFamily="34" charset="0"/>
                <a:cs typeface="Verdana" pitchFamily="34" charset="0"/>
              </a:rPr>
              <a:t>keine </a:t>
            </a:r>
            <a:r>
              <a:rPr lang="de-DE" dirty="0">
                <a:latin typeface="Verdana" pitchFamily="34" charset="0"/>
                <a:ea typeface="Verdana" pitchFamily="34" charset="0"/>
                <a:cs typeface="Verdana" pitchFamily="34" charset="0"/>
              </a:rPr>
              <a:t>Untergrenzen</a:t>
            </a:r>
          </a:p>
          <a:p>
            <a:pPr marL="285750" indent="-285750">
              <a:buFont typeface="Symbol" pitchFamily="18" charset="2"/>
              <a:buChar char="-"/>
            </a:pPr>
            <a:r>
              <a:rPr lang="de-DE" dirty="0" smtClean="0">
                <a:latin typeface="Verdana" pitchFamily="34" charset="0"/>
                <a:ea typeface="Verdana" pitchFamily="34" charset="0"/>
                <a:cs typeface="Verdana" pitchFamily="34" charset="0"/>
              </a:rPr>
              <a:t>Mitorganisatoren </a:t>
            </a:r>
            <a:r>
              <a:rPr lang="de-DE" dirty="0">
                <a:latin typeface="Verdana" pitchFamily="34" charset="0"/>
                <a:ea typeface="Verdana" pitchFamily="34" charset="0"/>
                <a:cs typeface="Verdana" pitchFamily="34" charset="0"/>
              </a:rPr>
              <a:t>aus </a:t>
            </a:r>
            <a:r>
              <a:rPr lang="de-DE" dirty="0" smtClean="0">
                <a:latin typeface="Verdana" pitchFamily="34" charset="0"/>
                <a:ea typeface="Verdana" pitchFamily="34" charset="0"/>
                <a:cs typeface="Verdana" pitchFamily="34" charset="0"/>
              </a:rPr>
              <a:t>teilnehmenden </a:t>
            </a:r>
            <a:r>
              <a:rPr lang="de-DE" dirty="0">
                <a:latin typeface="Verdana" pitchFamily="34" charset="0"/>
                <a:ea typeface="Verdana" pitchFamily="34" charset="0"/>
                <a:cs typeface="Verdana" pitchFamily="34" charset="0"/>
              </a:rPr>
              <a:t>Ländern </a:t>
            </a:r>
            <a:endParaRPr lang="de-DE" dirty="0" smtClean="0">
              <a:latin typeface="Verdana" pitchFamily="34" charset="0"/>
              <a:ea typeface="Verdana" pitchFamily="34" charset="0"/>
              <a:cs typeface="Verdana" pitchFamily="34" charset="0"/>
            </a:endParaRPr>
          </a:p>
          <a:p>
            <a:pPr marL="285750" indent="-285750">
              <a:buFontTx/>
              <a:buChar char="-"/>
            </a:pPr>
            <a:endParaRPr lang="de-DE" dirty="0">
              <a:latin typeface="Verdana" pitchFamily="34" charset="0"/>
              <a:ea typeface="Verdana" pitchFamily="34" charset="0"/>
              <a:cs typeface="Verdana" pitchFamily="34" charset="0"/>
            </a:endParaRPr>
          </a:p>
          <a:p>
            <a:pPr marL="285750" indent="-285750">
              <a:buFontTx/>
              <a:buChar char="-"/>
            </a:pPr>
            <a:endParaRPr lang="de-DE" dirty="0" smtClean="0">
              <a:latin typeface="Verdana" pitchFamily="34" charset="0"/>
              <a:ea typeface="Verdana" pitchFamily="34" charset="0"/>
              <a:cs typeface="Verdana" pitchFamily="34" charset="0"/>
            </a:endParaRPr>
          </a:p>
          <a:p>
            <a:r>
              <a:rPr lang="de-DE" b="1" dirty="0">
                <a:latin typeface="Verdana" pitchFamily="34" charset="0"/>
                <a:ea typeface="Verdana" pitchFamily="34" charset="0"/>
                <a:cs typeface="Verdana" pitchFamily="34" charset="0"/>
              </a:rPr>
              <a:t>2014:</a:t>
            </a:r>
          </a:p>
          <a:p>
            <a:r>
              <a:rPr lang="de-DE" dirty="0">
                <a:latin typeface="Verdana" pitchFamily="34" charset="0"/>
                <a:ea typeface="Verdana" pitchFamily="34" charset="0"/>
                <a:cs typeface="Verdana" pitchFamily="34" charset="0"/>
              </a:rPr>
              <a:t>+/ - 100 geförderte Projekte</a:t>
            </a:r>
          </a:p>
          <a:p>
            <a:r>
              <a:rPr lang="de-DE" dirty="0">
                <a:latin typeface="Verdana" pitchFamily="34" charset="0"/>
                <a:ea typeface="Verdana" pitchFamily="34" charset="0"/>
                <a:cs typeface="Verdana" pitchFamily="34" charset="0"/>
              </a:rPr>
              <a:t>€ 38 </a:t>
            </a:r>
            <a:r>
              <a:rPr lang="de-DE" dirty="0" err="1">
                <a:latin typeface="Verdana" pitchFamily="34" charset="0"/>
                <a:ea typeface="Verdana" pitchFamily="34" charset="0"/>
                <a:cs typeface="Verdana" pitchFamily="34" charset="0"/>
              </a:rPr>
              <a:t>Mio</a:t>
            </a:r>
            <a:r>
              <a:rPr lang="de-DE" dirty="0">
                <a:latin typeface="Verdana" pitchFamily="34" charset="0"/>
                <a:ea typeface="Verdana" pitchFamily="34" charset="0"/>
                <a:cs typeface="Verdana" pitchFamily="34" charset="0"/>
              </a:rPr>
              <a:t> </a:t>
            </a:r>
          </a:p>
          <a:p>
            <a:pPr marL="285750" indent="-285750">
              <a:buFontTx/>
              <a:buChar char="-"/>
            </a:pPr>
            <a:endParaRPr lang="de-DE" dirty="0">
              <a:latin typeface="Verdana" pitchFamily="34" charset="0"/>
              <a:ea typeface="Verdana" pitchFamily="34" charset="0"/>
              <a:cs typeface="Verdana" pitchFamily="34" charset="0"/>
            </a:endParaRPr>
          </a:p>
        </p:txBody>
      </p:sp>
      <p:sp>
        <p:nvSpPr>
          <p:cNvPr id="7" name="TextBox 1"/>
          <p:cNvSpPr txBox="1"/>
          <p:nvPr/>
        </p:nvSpPr>
        <p:spPr>
          <a:xfrm>
            <a:off x="5974308" y="6465818"/>
            <a:ext cx="3113610" cy="261610"/>
          </a:xfrm>
          <a:prstGeom prst="rect">
            <a:avLst/>
          </a:prstGeom>
          <a:noFill/>
        </p:spPr>
        <p:txBody>
          <a:bodyPr wrap="square" rtlCol="0">
            <a:spAutoFit/>
          </a:bodyPr>
          <a:lstStyle/>
          <a:p>
            <a:pPr algn="r" rtl="0"/>
            <a:r>
              <a:rPr lang="de" sz="1100" i="1" dirty="0" smtClean="0"/>
              <a:t>Logo: ©Igor Manasteriotti und Mia Maric/ Phonart </a:t>
            </a:r>
            <a:endParaRPr lang="de" sz="1100" i="1" dirty="0"/>
          </a:p>
        </p:txBody>
      </p:sp>
    </p:spTree>
    <p:extLst>
      <p:ext uri="{BB962C8B-B14F-4D97-AF65-F5344CB8AC3E}">
        <p14:creationId xmlns:p14="http://schemas.microsoft.com/office/powerpoint/2010/main" val="38965382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523642" y="-45705"/>
            <a:ext cx="4132915"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788024" y="582067"/>
            <a:ext cx="3888432"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 Auswahlkriterien </a:t>
            </a:r>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4860032" y="1308629"/>
            <a:ext cx="3744416" cy="4247317"/>
          </a:xfrm>
          <a:prstGeom prst="rect">
            <a:avLst/>
          </a:prstGeom>
        </p:spPr>
        <p:txBody>
          <a:bodyPr wrap="square">
            <a:spAutoFit/>
          </a:bodyPr>
          <a:lstStyle/>
          <a:p>
            <a:r>
              <a:rPr lang="de-DE" dirty="0" smtClean="0">
                <a:latin typeface="Verdana" pitchFamily="34" charset="0"/>
                <a:ea typeface="Verdana" pitchFamily="34" charset="0"/>
                <a:cs typeface="Verdana" pitchFamily="34" charset="0"/>
              </a:rPr>
              <a:t>Relevanz (35)</a:t>
            </a:r>
          </a:p>
          <a:p>
            <a:endParaRPr lang="de-DE" dirty="0" smtClean="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Qualität von Inhalt und Aktivitäten (25)</a:t>
            </a:r>
          </a:p>
          <a:p>
            <a:endParaRPr lang="de-DE" dirty="0" smtClean="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Kommunikation und Dissemination  (20)</a:t>
            </a:r>
          </a:p>
          <a:p>
            <a:endParaRPr lang="de-DE" dirty="0" smtClean="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Qualität der Partnerschaft (20)</a:t>
            </a: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8" name="TextBox 1"/>
          <p:cNvSpPr txBox="1"/>
          <p:nvPr/>
        </p:nvSpPr>
        <p:spPr>
          <a:xfrm>
            <a:off x="6119377" y="6465818"/>
            <a:ext cx="2934385" cy="261610"/>
          </a:xfrm>
          <a:prstGeom prst="rect">
            <a:avLst/>
          </a:prstGeom>
          <a:noFill/>
        </p:spPr>
        <p:txBody>
          <a:bodyPr wrap="square" rtlCol="0">
            <a:spAutoFit/>
          </a:bodyPr>
          <a:lstStyle/>
          <a:p>
            <a:pPr algn="r" rtl="0"/>
            <a:r>
              <a:rPr lang="de" sz="1100" i="1" dirty="0" smtClean="0">
                <a:solidFill>
                  <a:srgbClr val="7030A0"/>
                </a:solidFill>
              </a:rPr>
              <a:t>Foto: © Werner Kmetisch, Styriarte </a:t>
            </a:r>
            <a:endParaRPr lang="de" sz="1100" i="1" dirty="0">
              <a:solidFill>
                <a:srgbClr val="7030A0"/>
              </a:solidFill>
            </a:endParaRPr>
          </a:p>
        </p:txBody>
      </p:sp>
    </p:spTree>
    <p:extLst>
      <p:ext uri="{BB962C8B-B14F-4D97-AF65-F5344CB8AC3E}">
        <p14:creationId xmlns:p14="http://schemas.microsoft.com/office/powerpoint/2010/main" val="11502751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3230222" y="-141357"/>
            <a:ext cx="5419785" cy="669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707904" y="582067"/>
            <a:ext cx="4968552" cy="830997"/>
          </a:xfrm>
          <a:prstGeom prst="rect">
            <a:avLst/>
          </a:prstGeom>
          <a:noFill/>
        </p:spPr>
        <p:txBody>
          <a:bodyPr wrap="square" rtlCol="0">
            <a:spAutoFit/>
          </a:bodyPr>
          <a:lstStyle/>
          <a:p>
            <a:pPr algn="l" rtl="0"/>
            <a:r>
              <a:rPr lang="de" sz="2400" b="1" dirty="0" smtClean="0">
                <a:solidFill>
                  <a:srgbClr val="716FB3"/>
                </a:solidFill>
                <a:latin typeface="Verdana" pitchFamily="34" charset="0"/>
                <a:ea typeface="Verdana" pitchFamily="34" charset="0"/>
                <a:cs typeface="Verdana" pitchFamily="34" charset="0"/>
              </a:rPr>
              <a:t>Beispiele</a:t>
            </a:r>
            <a:endParaRPr lang="de" sz="2400" i="0" u="none" dirty="0" smtClean="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3707904" y="1196752"/>
            <a:ext cx="5256584" cy="2862322"/>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3" name="Rechteck 2"/>
          <p:cNvSpPr/>
          <p:nvPr/>
        </p:nvSpPr>
        <p:spPr>
          <a:xfrm>
            <a:off x="3707904" y="1196752"/>
            <a:ext cx="4572000" cy="4524315"/>
          </a:xfrm>
          <a:prstGeom prst="rect">
            <a:avLst/>
          </a:prstGeom>
        </p:spPr>
        <p:txBody>
          <a:bodyPr>
            <a:spAutoFit/>
          </a:bodyPr>
          <a:lstStyle/>
          <a:p>
            <a:r>
              <a:rPr lang="de-DE" dirty="0" smtClean="0">
                <a:latin typeface="Verdana" pitchFamily="34" charset="0"/>
                <a:ea typeface="Verdana" pitchFamily="34" charset="0"/>
                <a:cs typeface="Verdana" pitchFamily="34" charset="0"/>
              </a:rPr>
              <a:t>Trainings, Workshops, Vorbereitung von Materialien, Websites </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Aufenthalte und Residenzen (gemeinsames) künstlerisches Schaffen</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Austausch und Koproduktionen kultureller Organisationen, </a:t>
            </a:r>
            <a:r>
              <a:rPr lang="de-DE" dirty="0" err="1" smtClean="0">
                <a:latin typeface="Verdana" pitchFamily="34" charset="0"/>
                <a:ea typeface="Verdana" pitchFamily="34" charset="0"/>
                <a:cs typeface="Verdana" pitchFamily="34" charset="0"/>
              </a:rPr>
              <a:t>Audience</a:t>
            </a:r>
            <a:r>
              <a:rPr lang="de-DE" dirty="0" smtClean="0">
                <a:latin typeface="Verdana" pitchFamily="34" charset="0"/>
                <a:ea typeface="Verdana" pitchFamily="34" charset="0"/>
                <a:cs typeface="Verdana" pitchFamily="34" charset="0"/>
              </a:rPr>
              <a:t> Development, Zugang zu Werken, Entwicklung neuer beruflicher Möglichkeiten</a:t>
            </a:r>
            <a:endParaRPr lang="de-DE" dirty="0">
              <a:latin typeface="Verdana" pitchFamily="34" charset="0"/>
              <a:ea typeface="Verdana" pitchFamily="34" charset="0"/>
              <a:cs typeface="Verdana" pitchFamily="34" charset="0"/>
            </a:endParaRPr>
          </a:p>
          <a:p>
            <a:r>
              <a:rPr lang="de-DE" dirty="0">
                <a:latin typeface="Verdana" pitchFamily="34" charset="0"/>
                <a:ea typeface="Verdana" pitchFamily="34" charset="0"/>
                <a:cs typeface="Verdana" pitchFamily="34" charset="0"/>
              </a:rPr>
              <a:t>Qualität von Inhalt und </a:t>
            </a:r>
            <a:r>
              <a:rPr lang="de-DE" dirty="0" smtClean="0">
                <a:latin typeface="Verdana" pitchFamily="34" charset="0"/>
                <a:ea typeface="Verdana" pitchFamily="34" charset="0"/>
                <a:cs typeface="Verdana" pitchFamily="34" charset="0"/>
              </a:rPr>
              <a:t>Aktivitäten</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Austausch, internationaler Verleih von Werken</a:t>
            </a:r>
            <a:endParaRPr lang="de-DE" dirty="0">
              <a:latin typeface="Verdana" pitchFamily="34" charset="0"/>
              <a:ea typeface="Verdana" pitchFamily="34" charset="0"/>
              <a:cs typeface="Verdana" pitchFamily="34" charset="0"/>
            </a:endParaRPr>
          </a:p>
        </p:txBody>
      </p:sp>
      <p:sp>
        <p:nvSpPr>
          <p:cNvPr id="2" name="Rechteck 1"/>
          <p:cNvSpPr/>
          <p:nvPr/>
        </p:nvSpPr>
        <p:spPr>
          <a:xfrm>
            <a:off x="6054788" y="6309320"/>
            <a:ext cx="2747868" cy="261610"/>
          </a:xfrm>
          <a:prstGeom prst="rect">
            <a:avLst/>
          </a:prstGeom>
        </p:spPr>
        <p:txBody>
          <a:bodyPr wrap="none">
            <a:spAutoFit/>
          </a:bodyPr>
          <a:lstStyle/>
          <a:p>
            <a:pPr algn="r"/>
            <a:r>
              <a:rPr lang="de" sz="1100" i="1" dirty="0">
                <a:solidFill>
                  <a:schemeClr val="bg1"/>
                </a:solidFill>
              </a:rPr>
              <a:t>Foto: © </a:t>
            </a:r>
            <a:r>
              <a:rPr lang="de" sz="1100" i="1" dirty="0" smtClean="0">
                <a:solidFill>
                  <a:schemeClr val="bg1"/>
                </a:solidFill>
              </a:rPr>
              <a:t>ad libitum Konzertwerkstatt gGmbH </a:t>
            </a:r>
            <a:endParaRPr lang="de" sz="1100" i="1" dirty="0">
              <a:solidFill>
                <a:schemeClr val="bg1"/>
              </a:solidFill>
            </a:endParaRPr>
          </a:p>
        </p:txBody>
      </p:sp>
    </p:spTree>
    <p:extLst>
      <p:ext uri="{BB962C8B-B14F-4D97-AF65-F5344CB8AC3E}">
        <p14:creationId xmlns:p14="http://schemas.microsoft.com/office/powerpoint/2010/main" val="1150275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1000" r="-11000"/>
          </a:stretch>
        </a:blip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79542">
            <a:off x="185104" y="-182665"/>
            <a:ext cx="4433631" cy="7113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11560" y="620689"/>
            <a:ext cx="3528392" cy="830997"/>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EUROPÄISCHE NETZWERKE</a:t>
            </a:r>
            <a:endParaRPr lang="de" sz="2400" i="0" u="none" dirty="0" smtClean="0">
              <a:solidFill>
                <a:srgbClr val="716FB3"/>
              </a:solidFill>
              <a:latin typeface="Verdana" pitchFamily="34" charset="0"/>
              <a:ea typeface="Verdana" pitchFamily="34" charset="0"/>
              <a:cs typeface="Verdana" pitchFamily="34" charset="0"/>
            </a:endParaRPr>
          </a:p>
        </p:txBody>
      </p:sp>
      <p:sp>
        <p:nvSpPr>
          <p:cNvPr id="9" name="Freeform 6"/>
          <p:cNvSpPr/>
          <p:nvPr/>
        </p:nvSpPr>
        <p:spPr>
          <a:xfrm>
            <a:off x="6300192" y="23719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6" name="Rechteck 5"/>
          <p:cNvSpPr/>
          <p:nvPr/>
        </p:nvSpPr>
        <p:spPr>
          <a:xfrm>
            <a:off x="539552" y="1340768"/>
            <a:ext cx="3384376" cy="1754326"/>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611560" y="1556792"/>
            <a:ext cx="4032448" cy="6586418"/>
          </a:xfrm>
          <a:prstGeom prst="rect">
            <a:avLst/>
          </a:prstGeom>
        </p:spPr>
        <p:txBody>
          <a:bodyPr wrap="square">
            <a:spAutoFit/>
          </a:bodyPr>
          <a:lstStyle/>
          <a:p>
            <a:r>
              <a:rPr lang="de-DE" dirty="0" smtClean="0">
                <a:latin typeface="Verdana" pitchFamily="34" charset="0"/>
                <a:ea typeface="Verdana" pitchFamily="34" charset="0"/>
                <a:cs typeface="Verdana" pitchFamily="34" charset="0"/>
              </a:rPr>
              <a:t>Von </a:t>
            </a:r>
            <a:r>
              <a:rPr lang="de-DE" dirty="0">
                <a:latin typeface="Verdana" pitchFamily="34" charset="0"/>
                <a:ea typeface="Verdana" pitchFamily="34" charset="0"/>
                <a:cs typeface="Verdana" pitchFamily="34" charset="0"/>
              </a:rPr>
              <a:t>Interessensvertretung zu Professionalisierung </a:t>
            </a:r>
          </a:p>
          <a:p>
            <a:endParaRPr lang="de-DE" dirty="0" smtClean="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Synergien </a:t>
            </a:r>
            <a:r>
              <a:rPr lang="de-DE" dirty="0">
                <a:latin typeface="Verdana" pitchFamily="34" charset="0"/>
                <a:ea typeface="Verdana" pitchFamily="34" charset="0"/>
                <a:cs typeface="Verdana" pitchFamily="34" charset="0"/>
              </a:rPr>
              <a:t>&amp; strukturierender Effekt </a:t>
            </a:r>
          </a:p>
          <a:p>
            <a:endParaRPr lang="de-DE" b="1" dirty="0" smtClean="0">
              <a:solidFill>
                <a:srgbClr val="716FB3"/>
              </a:solidFill>
              <a:latin typeface="Verdana" pitchFamily="34" charset="0"/>
              <a:ea typeface="Verdana" pitchFamily="34" charset="0"/>
              <a:cs typeface="Verdana" pitchFamily="34" charset="0"/>
            </a:endParaRPr>
          </a:p>
          <a:p>
            <a:r>
              <a:rPr lang="de-DE" b="1" dirty="0" smtClean="0">
                <a:solidFill>
                  <a:srgbClr val="716FB3"/>
                </a:solidFill>
                <a:latin typeface="Verdana" pitchFamily="34" charset="0"/>
                <a:ea typeface="Verdana" pitchFamily="34" charset="0"/>
                <a:cs typeface="Verdana" pitchFamily="34" charset="0"/>
              </a:rPr>
              <a:t>Ziele </a:t>
            </a:r>
            <a:endParaRPr lang="de-DE" b="1" dirty="0">
              <a:solidFill>
                <a:srgbClr val="716FB3"/>
              </a:solidFill>
              <a:latin typeface="Verdana" pitchFamily="34" charset="0"/>
              <a:ea typeface="Verdana" pitchFamily="34" charset="0"/>
              <a:cs typeface="Verdana" pitchFamily="34" charset="0"/>
            </a:endParaRPr>
          </a:p>
          <a:p>
            <a:endParaRPr lang="de-DE" b="1" dirty="0">
              <a:solidFill>
                <a:srgbClr val="716FB3"/>
              </a:solidFill>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Verstärkte transnationale Zusammenarbeit der Kultur- und Kreativsektoren</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Förderung der kulturellen und sprachlichen Vielfalt und der Wettbewerbsfähigkeit</a:t>
            </a:r>
          </a:p>
          <a:p>
            <a:endParaRPr lang="de-DE" dirty="0" smtClean="0">
              <a:latin typeface="Verdana" pitchFamily="34" charset="0"/>
              <a:ea typeface="Verdana" pitchFamily="34" charset="0"/>
              <a:cs typeface="Verdana" pitchFamily="34" charset="0"/>
            </a:endParaRPr>
          </a:p>
          <a:p>
            <a:r>
              <a:rPr lang="de-DE" i="1" dirty="0">
                <a:latin typeface="Verdana" pitchFamily="34" charset="0"/>
                <a:ea typeface="Verdana" pitchFamily="34" charset="0"/>
                <a:cs typeface="Verdana" pitchFamily="34" charset="0"/>
              </a:rPr>
              <a:t>„</a:t>
            </a:r>
            <a:r>
              <a:rPr lang="de-DE" i="1" dirty="0" err="1">
                <a:latin typeface="Verdana" pitchFamily="34" charset="0"/>
                <a:ea typeface="Verdana" pitchFamily="34" charset="0"/>
                <a:cs typeface="Verdana" pitchFamily="34" charset="0"/>
              </a:rPr>
              <a:t>business</a:t>
            </a:r>
            <a:r>
              <a:rPr lang="de-DE" i="1" dirty="0">
                <a:latin typeface="Verdana" pitchFamily="34" charset="0"/>
                <a:ea typeface="Verdana" pitchFamily="34" charset="0"/>
                <a:cs typeface="Verdana" pitchFamily="34" charset="0"/>
              </a:rPr>
              <a:t> </a:t>
            </a:r>
            <a:r>
              <a:rPr lang="de-DE" i="1" dirty="0" err="1">
                <a:latin typeface="Verdana" pitchFamily="34" charset="0"/>
                <a:ea typeface="Verdana" pitchFamily="34" charset="0"/>
                <a:cs typeface="Verdana" pitchFamily="34" charset="0"/>
              </a:rPr>
              <a:t>to</a:t>
            </a:r>
            <a:r>
              <a:rPr lang="de-DE" i="1" dirty="0">
                <a:latin typeface="Verdana" pitchFamily="34" charset="0"/>
                <a:ea typeface="Verdana" pitchFamily="34" charset="0"/>
                <a:cs typeface="Verdana" pitchFamily="34" charset="0"/>
              </a:rPr>
              <a:t> </a:t>
            </a:r>
            <a:r>
              <a:rPr lang="de-DE" i="1" dirty="0" err="1">
                <a:latin typeface="Verdana" pitchFamily="34" charset="0"/>
                <a:ea typeface="Verdana" pitchFamily="34" charset="0"/>
                <a:cs typeface="Verdana" pitchFamily="34" charset="0"/>
              </a:rPr>
              <a:t>business</a:t>
            </a:r>
            <a:r>
              <a:rPr lang="de-DE" i="1" dirty="0">
                <a:latin typeface="Verdana" pitchFamily="34" charset="0"/>
                <a:ea typeface="Verdana" pitchFamily="34" charset="0"/>
                <a:cs typeface="Verdana" pitchFamily="34" charset="0"/>
              </a:rPr>
              <a:t>“</a:t>
            </a:r>
          </a:p>
          <a:p>
            <a:endParaRPr lang="de" sz="1100" i="1" dirty="0" smtClean="0">
              <a:solidFill>
                <a:schemeClr val="bg1"/>
              </a:solidFill>
            </a:endParaRPr>
          </a:p>
          <a:p>
            <a:endParaRPr lang="de" sz="1100" i="1" dirty="0">
              <a:solidFill>
                <a:schemeClr val="bg1"/>
              </a:solidFill>
            </a:endParaRPr>
          </a:p>
          <a:p>
            <a:r>
              <a:rPr lang="de" sz="1100" i="1" dirty="0" smtClean="0">
                <a:solidFill>
                  <a:schemeClr val="bg1"/>
                </a:solidFill>
              </a:rPr>
              <a:t>                      Foto: © ruba Earth, Finnbogi Petursson, ars electronica</a:t>
            </a:r>
            <a:endParaRPr lang="de" sz="1100" i="1" dirty="0">
              <a:solidFill>
                <a:schemeClr val="bg1"/>
              </a:solidFill>
            </a:endParaRPr>
          </a:p>
          <a:p>
            <a:endParaRPr lang="de-DE" dirty="0">
              <a:latin typeface="Verdana" pitchFamily="34" charset="0"/>
              <a:ea typeface="Verdana" pitchFamily="34" charset="0"/>
              <a:cs typeface="Verdana" pitchFamily="34" charset="0"/>
            </a:endParaRPr>
          </a:p>
          <a:p>
            <a:endParaRPr lang="de-DE" dirty="0">
              <a:latin typeface="Verdana" pitchFamily="34" charset="0"/>
              <a:ea typeface="Verdana" pitchFamily="34" charset="0"/>
              <a:cs typeface="Verdana" pitchFamily="34" charset="0"/>
            </a:endParaRPr>
          </a:p>
          <a:p>
            <a:endParaRPr lang="de-DE" dirty="0">
              <a:latin typeface="Verdana" pitchFamily="34" charset="0"/>
              <a:ea typeface="Verdana" pitchFamily="34" charset="0"/>
              <a:cs typeface="Verdana" pitchFamily="34" charset="0"/>
            </a:endParaRPr>
          </a:p>
          <a:p>
            <a:endParaRPr lang="de-DE" b="1" dirty="0">
              <a:solidFill>
                <a:srgbClr val="716FB3"/>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751149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627396" y="218667"/>
            <a:ext cx="4132915"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76056" y="825534"/>
            <a:ext cx="3707904"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Prioritäten </a:t>
            </a:r>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5076056" y="1556792"/>
            <a:ext cx="3528392" cy="1754326"/>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8" name="Rechteck 7"/>
          <p:cNvSpPr/>
          <p:nvPr/>
        </p:nvSpPr>
        <p:spPr>
          <a:xfrm>
            <a:off x="5076056" y="1296915"/>
            <a:ext cx="3240360" cy="646331"/>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5076056" y="1353585"/>
            <a:ext cx="3528392" cy="6247864"/>
          </a:xfrm>
          <a:prstGeom prst="rect">
            <a:avLst/>
          </a:prstGeom>
        </p:spPr>
        <p:txBody>
          <a:bodyPr wrap="square">
            <a:spAutoFit/>
          </a:bodyPr>
          <a:lstStyle/>
          <a:p>
            <a:r>
              <a:rPr lang="de-DE" b="1" dirty="0" err="1" smtClean="0">
                <a:latin typeface="Verdana" pitchFamily="34" charset="0"/>
                <a:ea typeface="Verdana" pitchFamily="34" charset="0"/>
                <a:cs typeface="Verdana" pitchFamily="34" charset="0"/>
              </a:rPr>
              <a:t>Capacity</a:t>
            </a:r>
            <a:r>
              <a:rPr lang="de-DE" b="1" dirty="0" smtClean="0">
                <a:latin typeface="Verdana" pitchFamily="34" charset="0"/>
                <a:ea typeface="Verdana" pitchFamily="34" charset="0"/>
                <a:cs typeface="Verdana" pitchFamily="34" charset="0"/>
              </a:rPr>
              <a:t> </a:t>
            </a:r>
            <a:r>
              <a:rPr lang="de-DE" b="1" dirty="0" err="1" smtClean="0">
                <a:latin typeface="Verdana" pitchFamily="34" charset="0"/>
                <a:ea typeface="Verdana" pitchFamily="34" charset="0"/>
                <a:cs typeface="Verdana" pitchFamily="34" charset="0"/>
              </a:rPr>
              <a:t>Building</a:t>
            </a:r>
            <a:r>
              <a:rPr lang="de-DE" b="1" dirty="0" smtClean="0">
                <a:latin typeface="Verdana" pitchFamily="34" charset="0"/>
                <a:ea typeface="Verdana" pitchFamily="34" charset="0"/>
                <a:cs typeface="Verdana" pitchFamily="34" charset="0"/>
              </a:rPr>
              <a:t>: </a:t>
            </a:r>
          </a:p>
          <a:p>
            <a:r>
              <a:rPr lang="de-DE" dirty="0" smtClean="0">
                <a:latin typeface="Verdana" pitchFamily="34" charset="0"/>
                <a:ea typeface="Verdana" pitchFamily="34" charset="0"/>
                <a:cs typeface="Verdana" pitchFamily="34" charset="0"/>
              </a:rPr>
              <a:t>Fertigkeiten, Kompetenzen </a:t>
            </a:r>
            <a:r>
              <a:rPr lang="de-DE" dirty="0">
                <a:latin typeface="Verdana" pitchFamily="34" charset="0"/>
                <a:ea typeface="Verdana" pitchFamily="34" charset="0"/>
                <a:cs typeface="Verdana" pitchFamily="34" charset="0"/>
              </a:rPr>
              <a:t>und Know-how </a:t>
            </a:r>
            <a:r>
              <a:rPr lang="de-DE" dirty="0" smtClean="0">
                <a:latin typeface="Verdana" pitchFamily="34" charset="0"/>
                <a:ea typeface="Verdana" pitchFamily="34" charset="0"/>
                <a:cs typeface="Verdana" pitchFamily="34" charset="0"/>
              </a:rPr>
              <a:t>für Kulturschaffende ( digitale Technologien, neue </a:t>
            </a:r>
            <a:r>
              <a:rPr lang="de-DE" dirty="0">
                <a:latin typeface="Verdana" pitchFamily="34" charset="0"/>
                <a:ea typeface="Verdana" pitchFamily="34" charset="0"/>
                <a:cs typeface="Verdana" pitchFamily="34" charset="0"/>
              </a:rPr>
              <a:t>Business- und </a:t>
            </a:r>
            <a:r>
              <a:rPr lang="de-DE" dirty="0" smtClean="0">
                <a:latin typeface="Verdana" pitchFamily="34" charset="0"/>
                <a:ea typeface="Verdana" pitchFamily="34" charset="0"/>
                <a:cs typeface="Verdana" pitchFamily="34" charset="0"/>
              </a:rPr>
              <a:t>Management-modelle)</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Internationalisierung der Zusammenarbeit, von Karrieren und Aktivitäten</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Zugang zu beruflichen Möglichkeiten durch </a:t>
            </a:r>
            <a:r>
              <a:rPr lang="de-DE" dirty="0" err="1" smtClean="0">
                <a:latin typeface="Verdana" pitchFamily="34" charset="0"/>
                <a:ea typeface="Verdana" pitchFamily="34" charset="0"/>
                <a:cs typeface="Verdana" pitchFamily="34" charset="0"/>
              </a:rPr>
              <a:t>internat</a:t>
            </a:r>
            <a:r>
              <a:rPr lang="de-DE" dirty="0" smtClean="0">
                <a:latin typeface="Verdana" pitchFamily="34" charset="0"/>
                <a:ea typeface="Verdana" pitchFamily="34" charset="0"/>
                <a:cs typeface="Verdana" pitchFamily="34" charset="0"/>
              </a:rPr>
              <a:t>. Vernetzung</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&amp; </a:t>
            </a:r>
            <a:r>
              <a:rPr lang="de-DE" b="1" dirty="0" err="1" smtClean="0">
                <a:latin typeface="Verdana" pitchFamily="34" charset="0"/>
                <a:ea typeface="Verdana" pitchFamily="34" charset="0"/>
                <a:cs typeface="Verdana" pitchFamily="34" charset="0"/>
              </a:rPr>
              <a:t>Audience</a:t>
            </a:r>
            <a:r>
              <a:rPr lang="de-DE" b="1" dirty="0" smtClean="0">
                <a:latin typeface="Verdana" pitchFamily="34" charset="0"/>
                <a:ea typeface="Verdana" pitchFamily="34" charset="0"/>
                <a:cs typeface="Verdana" pitchFamily="34" charset="0"/>
              </a:rPr>
              <a:t> Development</a:t>
            </a:r>
            <a:endParaRPr lang="de-DE" b="1" dirty="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a:latin typeface="Verdana" pitchFamily="34" charset="0"/>
              <a:ea typeface="Verdana" pitchFamily="34" charset="0"/>
              <a:cs typeface="Verdana" pitchFamily="34" charset="0"/>
            </a:endParaRPr>
          </a:p>
          <a:p>
            <a:r>
              <a:rPr lang="de" sz="1100" i="1" dirty="0" smtClean="0">
                <a:solidFill>
                  <a:schemeClr val="bg1"/>
                </a:solidFill>
              </a:rPr>
              <a:t>                          Foto</a:t>
            </a:r>
            <a:r>
              <a:rPr lang="de" sz="1100" i="1" dirty="0">
                <a:solidFill>
                  <a:schemeClr val="bg1"/>
                </a:solidFill>
              </a:rPr>
              <a:t>: © ad libitum Konzertwerkstatt gGmbH </a:t>
            </a:r>
          </a:p>
          <a:p>
            <a:endParaRPr lang="de-DE" dirty="0" smtClean="0">
              <a:latin typeface="Verdana" pitchFamily="34" charset="0"/>
              <a:ea typeface="Verdana" pitchFamily="34" charset="0"/>
              <a:cs typeface="Verdana" pitchFamily="34" charset="0"/>
            </a:endParaRPr>
          </a:p>
          <a:p>
            <a:endParaRPr lang="de-DE"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903089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7000" r="-17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627395" y="-154820"/>
            <a:ext cx="4132915"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968552" y="582067"/>
            <a:ext cx="3707904" cy="830997"/>
          </a:xfrm>
          <a:prstGeom prst="rect">
            <a:avLst/>
          </a:prstGeom>
          <a:noFill/>
        </p:spPr>
        <p:txBody>
          <a:bodyPr wrap="square" rtlCol="0">
            <a:spAutoFit/>
          </a:bodyPr>
          <a:lstStyle/>
          <a:p>
            <a:pPr algn="l" rtl="0"/>
            <a:r>
              <a:rPr lang="de" sz="2400" b="1" dirty="0" smtClean="0">
                <a:solidFill>
                  <a:srgbClr val="716FB3"/>
                </a:solidFill>
                <a:latin typeface="Verdana" pitchFamily="34" charset="0"/>
                <a:ea typeface="Verdana" pitchFamily="34" charset="0"/>
                <a:cs typeface="Verdana" pitchFamily="34" charset="0"/>
              </a:rPr>
              <a:t>Form </a:t>
            </a:r>
            <a:endParaRPr lang="de" sz="2400" i="0" u="none" dirty="0" smtClean="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4965845" y="1196752"/>
            <a:ext cx="3960440" cy="4524315"/>
          </a:xfrm>
          <a:prstGeom prst="rect">
            <a:avLst/>
          </a:prstGeom>
        </p:spPr>
        <p:txBody>
          <a:bodyPr wrap="square">
            <a:spAutoFit/>
          </a:bodyPr>
          <a:lstStyle/>
          <a:p>
            <a:r>
              <a:rPr lang="de-DE" b="1" dirty="0" smtClean="0">
                <a:latin typeface="Verdana" pitchFamily="34" charset="0"/>
                <a:ea typeface="Verdana" pitchFamily="34" charset="0"/>
                <a:cs typeface="Verdana" pitchFamily="34" charset="0"/>
              </a:rPr>
              <a:t>Netzwerke:</a:t>
            </a:r>
            <a:r>
              <a:rPr lang="de-DE" dirty="0" smtClean="0">
                <a:latin typeface="Verdana" pitchFamily="34" charset="0"/>
                <a:ea typeface="Verdana" pitchFamily="34" charset="0"/>
                <a:cs typeface="Verdana" pitchFamily="34" charset="0"/>
              </a:rPr>
              <a:t> sind aktiv </a:t>
            </a:r>
            <a:r>
              <a:rPr lang="de-DE" dirty="0">
                <a:latin typeface="Verdana" pitchFamily="34" charset="0"/>
                <a:ea typeface="Verdana" pitchFamily="34" charset="0"/>
                <a:cs typeface="Verdana" pitchFamily="34" charset="0"/>
              </a:rPr>
              <a:t>in </a:t>
            </a:r>
            <a:r>
              <a:rPr lang="de-DE" dirty="0" smtClean="0">
                <a:latin typeface="Verdana" pitchFamily="34" charset="0"/>
                <a:ea typeface="Verdana" pitchFamily="34" charset="0"/>
                <a:cs typeface="Verdana" pitchFamily="34" charset="0"/>
              </a:rPr>
              <a:t>den Kultur- und Kreativsektoren, mind. 15 Mitglieder aus mind. 10 Ländern </a:t>
            </a:r>
          </a:p>
          <a:p>
            <a:endParaRPr lang="de-DE" dirty="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Projektförderungen: </a:t>
            </a:r>
          </a:p>
          <a:p>
            <a:r>
              <a:rPr lang="de-DE" dirty="0">
                <a:latin typeface="Verdana" pitchFamily="34" charset="0"/>
                <a:ea typeface="Verdana" pitchFamily="34" charset="0"/>
                <a:cs typeface="Verdana" pitchFamily="34" charset="0"/>
              </a:rPr>
              <a:t>m</a:t>
            </a:r>
            <a:r>
              <a:rPr lang="de-DE" dirty="0" smtClean="0">
                <a:latin typeface="Verdana" pitchFamily="34" charset="0"/>
                <a:ea typeface="Verdana" pitchFamily="34" charset="0"/>
                <a:cs typeface="Verdana" pitchFamily="34" charset="0"/>
              </a:rPr>
              <a:t>ax. € 250.000, max. 80%</a:t>
            </a:r>
          </a:p>
          <a:p>
            <a:endParaRPr lang="de-DE" dirty="0" smtClean="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Nur 2 </a:t>
            </a:r>
            <a:r>
              <a:rPr lang="de-DE" dirty="0" err="1" smtClean="0">
                <a:latin typeface="Verdana" pitchFamily="34" charset="0"/>
                <a:ea typeface="Verdana" pitchFamily="34" charset="0"/>
                <a:cs typeface="Verdana" pitchFamily="34" charset="0"/>
              </a:rPr>
              <a:t>Calls</a:t>
            </a:r>
            <a:r>
              <a:rPr lang="de-DE" dirty="0" smtClean="0">
                <a:latin typeface="Verdana" pitchFamily="34" charset="0"/>
                <a:ea typeface="Verdana" pitchFamily="34" charset="0"/>
                <a:cs typeface="Verdana" pitchFamily="34" charset="0"/>
              </a:rPr>
              <a:t>: 2013 und 2016</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2014:</a:t>
            </a:r>
          </a:p>
          <a:p>
            <a:r>
              <a:rPr lang="de-DE" dirty="0" smtClean="0">
                <a:latin typeface="Verdana" pitchFamily="34" charset="0"/>
                <a:ea typeface="Verdana" pitchFamily="34" charset="0"/>
                <a:cs typeface="Verdana" pitchFamily="34" charset="0"/>
              </a:rPr>
              <a:t>+/- 25 Netzwerke/ Jahr </a:t>
            </a:r>
          </a:p>
          <a:p>
            <a:r>
              <a:rPr lang="de-DE" dirty="0" smtClean="0">
                <a:latin typeface="Verdana" pitchFamily="34" charset="0"/>
                <a:ea typeface="Verdana" pitchFamily="34" charset="0"/>
                <a:cs typeface="Verdana" pitchFamily="34" charset="0"/>
              </a:rPr>
              <a:t>€ 3,4 </a:t>
            </a:r>
            <a:r>
              <a:rPr lang="de-DE" dirty="0" err="1" smtClean="0">
                <a:latin typeface="Verdana" pitchFamily="34" charset="0"/>
                <a:ea typeface="Verdana" pitchFamily="34" charset="0"/>
                <a:cs typeface="Verdana" pitchFamily="34" charset="0"/>
              </a:rPr>
              <a:t>Mio</a:t>
            </a:r>
            <a:endParaRPr lang="de-DE" dirty="0" smtClean="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p:txBody>
      </p:sp>
      <p:sp>
        <p:nvSpPr>
          <p:cNvPr id="2" name="Rechteck 1"/>
          <p:cNvSpPr/>
          <p:nvPr/>
        </p:nvSpPr>
        <p:spPr>
          <a:xfrm>
            <a:off x="6330703" y="6381328"/>
            <a:ext cx="2595582" cy="261610"/>
          </a:xfrm>
          <a:prstGeom prst="rect">
            <a:avLst/>
          </a:prstGeom>
        </p:spPr>
        <p:txBody>
          <a:bodyPr wrap="none">
            <a:spAutoFit/>
          </a:bodyPr>
          <a:lstStyle/>
          <a:p>
            <a:pPr algn="r"/>
            <a:r>
              <a:rPr lang="de" sz="1100" i="1" dirty="0" smtClean="0">
                <a:solidFill>
                  <a:schemeClr val="bg1"/>
                </a:solidFill>
              </a:rPr>
              <a:t>Foto: © MAK/ Andreas Kristof, MAK NITE  </a:t>
            </a:r>
            <a:endParaRPr lang="de" sz="1100" i="1" dirty="0">
              <a:solidFill>
                <a:schemeClr val="bg1"/>
              </a:solidFill>
            </a:endParaRPr>
          </a:p>
        </p:txBody>
      </p:sp>
    </p:spTree>
    <p:extLst>
      <p:ext uri="{BB962C8B-B14F-4D97-AF65-F5344CB8AC3E}">
        <p14:creationId xmlns:p14="http://schemas.microsoft.com/office/powerpoint/2010/main" val="16396797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0" b="-10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3235502" y="-90887"/>
            <a:ext cx="5462478"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39952" y="582067"/>
            <a:ext cx="4536504"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Netzwerkaktivitäten</a:t>
            </a:r>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4932040" y="1268760"/>
            <a:ext cx="3888432" cy="2308324"/>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3805658" y="1136019"/>
            <a:ext cx="4870797" cy="5078313"/>
          </a:xfrm>
          <a:prstGeom prst="rect">
            <a:avLst/>
          </a:prstGeom>
        </p:spPr>
        <p:txBody>
          <a:bodyPr wrap="square">
            <a:spAutoFit/>
          </a:bodyPr>
          <a:lstStyle/>
          <a:p>
            <a:pPr marL="285750" indent="-285750">
              <a:buFont typeface="Symbol" pitchFamily="18" charset="2"/>
              <a:buChar char="-"/>
            </a:pPr>
            <a:r>
              <a:rPr lang="de-DE" dirty="0" smtClean="0">
                <a:latin typeface="Verdana" pitchFamily="34" charset="0"/>
                <a:ea typeface="Verdana" pitchFamily="34" charset="0"/>
                <a:cs typeface="Verdana" pitchFamily="34" charset="0"/>
              </a:rPr>
              <a:t>Meetings, Konferenzen, digitale Tools zur Förderung des Informationsaustauschs und des Peer </a:t>
            </a:r>
            <a:r>
              <a:rPr lang="de-DE" dirty="0" err="1" smtClean="0">
                <a:latin typeface="Verdana" pitchFamily="34" charset="0"/>
                <a:ea typeface="Verdana" pitchFamily="34" charset="0"/>
                <a:cs typeface="Verdana" pitchFamily="34" charset="0"/>
              </a:rPr>
              <a:t>Learnings</a:t>
            </a:r>
            <a:r>
              <a:rPr lang="de-DE" dirty="0" smtClean="0">
                <a:latin typeface="Verdana" pitchFamily="34" charset="0"/>
                <a:ea typeface="Verdana" pitchFamily="34" charset="0"/>
                <a:cs typeface="Verdana" pitchFamily="34" charset="0"/>
              </a:rPr>
              <a:t> für Internationalisierung und Professionalisierung </a:t>
            </a:r>
          </a:p>
          <a:p>
            <a:pPr marL="285750" indent="-285750">
              <a:buFont typeface="Symbol" pitchFamily="18" charset="2"/>
              <a:buChar char="-"/>
            </a:pPr>
            <a:r>
              <a:rPr lang="de-DE" dirty="0" smtClean="0">
                <a:latin typeface="Verdana" pitchFamily="34" charset="0"/>
                <a:ea typeface="Verdana" pitchFamily="34" charset="0"/>
                <a:cs typeface="Verdana" pitchFamily="34" charset="0"/>
              </a:rPr>
              <a:t>Unterstützung des multilateralen Austausches, der professionellen Vernetzung, Projektpartner- und Projektentwicklung</a:t>
            </a:r>
          </a:p>
          <a:p>
            <a:pPr marL="285750" indent="-285750">
              <a:buFont typeface="Symbol" pitchFamily="18" charset="2"/>
              <a:buChar char="-"/>
            </a:pPr>
            <a:r>
              <a:rPr lang="de-DE" b="1" dirty="0" smtClean="0">
                <a:latin typeface="Verdana" pitchFamily="34" charset="0"/>
                <a:ea typeface="Verdana" pitchFamily="34" charset="0"/>
                <a:cs typeface="Verdana" pitchFamily="34" charset="0"/>
              </a:rPr>
              <a:t>Analyse und Vergleich </a:t>
            </a:r>
            <a:r>
              <a:rPr lang="de-DE" dirty="0" smtClean="0">
                <a:latin typeface="Verdana" pitchFamily="34" charset="0"/>
                <a:ea typeface="Verdana" pitchFamily="34" charset="0"/>
                <a:cs typeface="Verdana" pitchFamily="34" charset="0"/>
              </a:rPr>
              <a:t>von Politiken und Programmen</a:t>
            </a:r>
          </a:p>
          <a:p>
            <a:pPr marL="285750" indent="-285750">
              <a:buFont typeface="Symbol" pitchFamily="18" charset="2"/>
              <a:buChar char="-"/>
            </a:pPr>
            <a:r>
              <a:rPr lang="de-DE" b="1" dirty="0" smtClean="0">
                <a:latin typeface="Verdana" pitchFamily="34" charset="0"/>
                <a:ea typeface="Verdana" pitchFamily="34" charset="0"/>
                <a:cs typeface="Verdana" pitchFamily="34" charset="0"/>
              </a:rPr>
              <a:t>Analyse und Sammlung von Daten </a:t>
            </a:r>
            <a:r>
              <a:rPr lang="de-DE" dirty="0" smtClean="0">
                <a:latin typeface="Verdana" pitchFamily="34" charset="0"/>
                <a:ea typeface="Verdana" pitchFamily="34" charset="0"/>
                <a:cs typeface="Verdana" pitchFamily="34" charset="0"/>
              </a:rPr>
              <a:t>(qualitativ, quantitativ)</a:t>
            </a:r>
            <a:endParaRPr lang="de-DE" dirty="0">
              <a:latin typeface="Verdana" pitchFamily="34" charset="0"/>
              <a:ea typeface="Verdana" pitchFamily="34" charset="0"/>
              <a:cs typeface="Verdana" pitchFamily="34" charset="0"/>
            </a:endParaRPr>
          </a:p>
          <a:p>
            <a:pPr marL="285750" indent="-285750">
              <a:buFont typeface="Symbol" pitchFamily="18" charset="2"/>
              <a:buChar char="-"/>
            </a:pPr>
            <a:r>
              <a:rPr lang="de-DE" dirty="0" smtClean="0">
                <a:latin typeface="Verdana" pitchFamily="34" charset="0"/>
                <a:ea typeface="Verdana" pitchFamily="34" charset="0"/>
                <a:cs typeface="Verdana" pitchFamily="34" charset="0"/>
              </a:rPr>
              <a:t> Newsletter und Datenbanken</a:t>
            </a:r>
          </a:p>
          <a:p>
            <a:endParaRPr lang="de-DE" b="1" dirty="0">
              <a:latin typeface="Verdana" pitchFamily="34" charset="0"/>
              <a:ea typeface="Verdana" pitchFamily="34" charset="0"/>
              <a:cs typeface="Verdana" pitchFamily="34" charset="0"/>
            </a:endParaRPr>
          </a:p>
          <a:p>
            <a:endParaRPr lang="de-DE" b="1" dirty="0" smtClean="0">
              <a:latin typeface="Verdana" pitchFamily="34" charset="0"/>
              <a:ea typeface="Verdana" pitchFamily="34" charset="0"/>
              <a:cs typeface="Verdana" pitchFamily="34" charset="0"/>
            </a:endParaRPr>
          </a:p>
          <a:p>
            <a:endParaRPr lang="de-DE" b="1" dirty="0">
              <a:latin typeface="Verdana" pitchFamily="34" charset="0"/>
              <a:ea typeface="Verdana" pitchFamily="34" charset="0"/>
              <a:cs typeface="Verdana" pitchFamily="34" charset="0"/>
            </a:endParaRPr>
          </a:p>
          <a:p>
            <a:endParaRPr lang="de-DE" b="1" dirty="0">
              <a:latin typeface="Verdana" pitchFamily="34" charset="0"/>
              <a:ea typeface="Verdana" pitchFamily="34" charset="0"/>
              <a:cs typeface="Verdana" pitchFamily="34" charset="0"/>
            </a:endParaRPr>
          </a:p>
        </p:txBody>
      </p:sp>
      <p:sp>
        <p:nvSpPr>
          <p:cNvPr id="3" name="Rechteck 2"/>
          <p:cNvSpPr/>
          <p:nvPr/>
        </p:nvSpPr>
        <p:spPr>
          <a:xfrm>
            <a:off x="4505093" y="6184011"/>
            <a:ext cx="4572000" cy="261610"/>
          </a:xfrm>
          <a:prstGeom prst="rect">
            <a:avLst/>
          </a:prstGeom>
        </p:spPr>
        <p:txBody>
          <a:bodyPr>
            <a:spAutoFit/>
          </a:bodyPr>
          <a:lstStyle/>
          <a:p>
            <a:pPr algn="r"/>
            <a:r>
              <a:rPr lang="de" sz="1100" i="1" dirty="0"/>
              <a:t>Logo: ©Igor Manasteriotti und Mia Maric/ Phonart </a:t>
            </a:r>
          </a:p>
        </p:txBody>
      </p:sp>
    </p:spTree>
    <p:extLst>
      <p:ext uri="{BB962C8B-B14F-4D97-AF65-F5344CB8AC3E}">
        <p14:creationId xmlns:p14="http://schemas.microsoft.com/office/powerpoint/2010/main" val="1587570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6" name="Freeform 5"/>
          <p:cNvSpPr/>
          <p:nvPr/>
        </p:nvSpPr>
        <p:spPr>
          <a:xfrm>
            <a:off x="6300192"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7" name="Rechteck 6"/>
          <p:cNvSpPr/>
          <p:nvPr/>
        </p:nvSpPr>
        <p:spPr>
          <a:xfrm>
            <a:off x="5004048" y="1556792"/>
            <a:ext cx="4139952" cy="4801314"/>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 </a:t>
            </a: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118768" y="56863"/>
            <a:ext cx="4558634" cy="624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hteck 1"/>
          <p:cNvSpPr/>
          <p:nvPr/>
        </p:nvSpPr>
        <p:spPr>
          <a:xfrm>
            <a:off x="467544" y="1763147"/>
            <a:ext cx="3816424" cy="3170099"/>
          </a:xfrm>
          <a:prstGeom prst="rect">
            <a:avLst/>
          </a:prstGeom>
        </p:spPr>
        <p:txBody>
          <a:bodyPr wrap="square">
            <a:spAutoFit/>
          </a:bodyPr>
          <a:lstStyle/>
          <a:p>
            <a:r>
              <a:rPr lang="de-DE" sz="2000" dirty="0">
                <a:latin typeface="Verdana" pitchFamily="34" charset="0"/>
                <a:ea typeface="Verdana" pitchFamily="34" charset="0"/>
                <a:cs typeface="Verdana" pitchFamily="34" charset="0"/>
              </a:rPr>
              <a:t>Relevanz (30)</a:t>
            </a:r>
          </a:p>
          <a:p>
            <a:endParaRPr lang="de-DE" sz="2000" dirty="0">
              <a:latin typeface="Verdana" pitchFamily="34" charset="0"/>
              <a:ea typeface="Verdana" pitchFamily="34" charset="0"/>
              <a:cs typeface="Verdana" pitchFamily="34" charset="0"/>
            </a:endParaRPr>
          </a:p>
          <a:p>
            <a:r>
              <a:rPr lang="de-DE" sz="2000" dirty="0">
                <a:latin typeface="Verdana" pitchFamily="34" charset="0"/>
                <a:ea typeface="Verdana" pitchFamily="34" charset="0"/>
                <a:cs typeface="Verdana" pitchFamily="34" charset="0"/>
              </a:rPr>
              <a:t>Qualität und Inhalt der Aktivitäten (25)</a:t>
            </a:r>
          </a:p>
          <a:p>
            <a:endParaRPr lang="de-DE" sz="2000" dirty="0">
              <a:latin typeface="Verdana" pitchFamily="34" charset="0"/>
              <a:ea typeface="Verdana" pitchFamily="34" charset="0"/>
              <a:cs typeface="Verdana" pitchFamily="34" charset="0"/>
            </a:endParaRPr>
          </a:p>
          <a:p>
            <a:r>
              <a:rPr lang="de-DE" sz="2000" dirty="0">
                <a:latin typeface="Verdana" pitchFamily="34" charset="0"/>
                <a:ea typeface="Verdana" pitchFamily="34" charset="0"/>
                <a:cs typeface="Verdana" pitchFamily="34" charset="0"/>
              </a:rPr>
              <a:t>Kommunikation und Dissemination (15)</a:t>
            </a:r>
          </a:p>
          <a:p>
            <a:endParaRPr lang="de-DE" sz="2000" dirty="0">
              <a:latin typeface="Verdana" pitchFamily="34" charset="0"/>
              <a:ea typeface="Verdana" pitchFamily="34" charset="0"/>
              <a:cs typeface="Verdana" pitchFamily="34" charset="0"/>
            </a:endParaRPr>
          </a:p>
          <a:p>
            <a:r>
              <a:rPr lang="de-DE" sz="2000" dirty="0">
                <a:latin typeface="Verdana" pitchFamily="34" charset="0"/>
                <a:ea typeface="Verdana" pitchFamily="34" charset="0"/>
                <a:cs typeface="Verdana" pitchFamily="34" charset="0"/>
              </a:rPr>
              <a:t>Qualität des Europäischen Netzwerks (30)</a:t>
            </a:r>
          </a:p>
        </p:txBody>
      </p:sp>
      <p:sp>
        <p:nvSpPr>
          <p:cNvPr id="3" name="Rechteck 2"/>
          <p:cNvSpPr/>
          <p:nvPr/>
        </p:nvSpPr>
        <p:spPr>
          <a:xfrm>
            <a:off x="467544" y="1187844"/>
            <a:ext cx="3215945" cy="461665"/>
          </a:xfrm>
          <a:prstGeom prst="rect">
            <a:avLst/>
          </a:prstGeom>
        </p:spPr>
        <p:txBody>
          <a:bodyPr wrap="none">
            <a:spAutoFit/>
          </a:bodyPr>
          <a:lstStyle/>
          <a:p>
            <a:r>
              <a:rPr lang="de" sz="2400" b="1" dirty="0" smtClean="0">
                <a:solidFill>
                  <a:srgbClr val="716FB3"/>
                </a:solidFill>
                <a:latin typeface="Verdana" pitchFamily="34" charset="0"/>
                <a:ea typeface="Verdana" pitchFamily="34" charset="0"/>
                <a:cs typeface="Verdana" pitchFamily="34" charset="0"/>
              </a:rPr>
              <a:t>Vergabekriterien </a:t>
            </a:r>
            <a:endParaRPr lang="de" sz="2400" dirty="0">
              <a:solidFill>
                <a:prstClr val="white"/>
              </a:solidFill>
              <a:latin typeface="Verdana" pitchFamily="34" charset="0"/>
              <a:ea typeface="Verdana" pitchFamily="34" charset="0"/>
              <a:cs typeface="Verdana" pitchFamily="34" charset="0"/>
            </a:endParaRPr>
          </a:p>
        </p:txBody>
      </p:sp>
      <p:sp>
        <p:nvSpPr>
          <p:cNvPr id="4" name="Rechteck 3"/>
          <p:cNvSpPr/>
          <p:nvPr/>
        </p:nvSpPr>
        <p:spPr>
          <a:xfrm>
            <a:off x="467544" y="6173440"/>
            <a:ext cx="2964273" cy="369332"/>
          </a:xfrm>
          <a:prstGeom prst="rect">
            <a:avLst/>
          </a:prstGeom>
        </p:spPr>
        <p:txBody>
          <a:bodyPr wrap="none">
            <a:spAutoFit/>
          </a:bodyPr>
          <a:lstStyle/>
          <a:p>
            <a:pPr algn="r"/>
            <a:r>
              <a:rPr lang="de" sz="1100" i="1" dirty="0">
                <a:solidFill>
                  <a:schemeClr val="bg1"/>
                </a:solidFill>
              </a:rPr>
              <a:t>Foto: ©  ad libitum Konzertwerkstatt </a:t>
            </a:r>
            <a:r>
              <a:rPr lang="de" sz="1100" i="1" dirty="0" smtClean="0">
                <a:solidFill>
                  <a:schemeClr val="bg1"/>
                </a:solidFill>
              </a:rPr>
              <a:t>gGmbH</a:t>
            </a:r>
            <a:r>
              <a:rPr lang="de" i="1" dirty="0" smtClean="0">
                <a:solidFill>
                  <a:schemeClr val="bg1"/>
                </a:solidFill>
              </a:rPr>
              <a:t>  </a:t>
            </a:r>
            <a:endParaRPr lang="de" i="1" dirty="0">
              <a:solidFill>
                <a:schemeClr val="bg1"/>
              </a:solidFill>
            </a:endParaRPr>
          </a:p>
        </p:txBody>
      </p:sp>
    </p:spTree>
    <p:extLst>
      <p:ext uri="{BB962C8B-B14F-4D97-AF65-F5344CB8AC3E}">
        <p14:creationId xmlns:p14="http://schemas.microsoft.com/office/powerpoint/2010/main" val="536685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68" y="0"/>
            <a:ext cx="10281178" cy="6858000"/>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46583" y="-155910"/>
            <a:ext cx="5719884" cy="7076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5107" y="412558"/>
            <a:ext cx="4536504" cy="4739759"/>
          </a:xfrm>
          <a:prstGeom prst="rect">
            <a:avLst/>
          </a:prstGeom>
          <a:noFill/>
        </p:spPr>
        <p:txBody>
          <a:bodyPr wrap="square" rtlCol="0">
            <a:spAutoFit/>
          </a:bodyPr>
          <a:lstStyle/>
          <a:p>
            <a:pPr algn="l" rtl="0"/>
            <a:r>
              <a:rPr lang="de" sz="2400" b="1" dirty="0" smtClean="0">
                <a:solidFill>
                  <a:srgbClr val="716FB3"/>
                </a:solidFill>
                <a:latin typeface="Verdana" pitchFamily="34" charset="0"/>
                <a:ea typeface="Verdana" pitchFamily="34" charset="0"/>
                <a:cs typeface="Verdana" pitchFamily="34" charset="0"/>
              </a:rPr>
              <a:t>EUROPÄISCHE PLATTFORMEN</a:t>
            </a:r>
          </a:p>
          <a:p>
            <a:pPr algn="l" rtl="0"/>
            <a:endParaRPr lang="de" sz="2000" b="0" i="0" u="none" dirty="0" smtClean="0">
              <a:latin typeface="Verdana" pitchFamily="34" charset="0"/>
              <a:ea typeface="Verdana" pitchFamily="34" charset="0"/>
              <a:cs typeface="Verdana" pitchFamily="34" charset="0"/>
            </a:endParaRPr>
          </a:p>
          <a:p>
            <a:r>
              <a:rPr lang="de" b="1" dirty="0" smtClean="0">
                <a:solidFill>
                  <a:srgbClr val="716FB3"/>
                </a:solidFill>
                <a:latin typeface="Verdana" pitchFamily="34" charset="0"/>
                <a:ea typeface="Verdana" pitchFamily="34" charset="0"/>
                <a:cs typeface="Verdana" pitchFamily="34" charset="0"/>
              </a:rPr>
              <a:t>Ziele</a:t>
            </a:r>
          </a:p>
          <a:p>
            <a:endParaRPr lang="de" b="1" dirty="0">
              <a:solidFill>
                <a:srgbClr val="716FB3"/>
              </a:solidFill>
              <a:latin typeface="Verdana" pitchFamily="34" charset="0"/>
              <a:ea typeface="Verdana" pitchFamily="34" charset="0"/>
              <a:cs typeface="Verdana" pitchFamily="34" charset="0"/>
            </a:endParaRPr>
          </a:p>
          <a:p>
            <a:r>
              <a:rPr lang="de-DE" dirty="0" smtClean="0">
                <a:latin typeface="Verdana" pitchFamily="34" charset="0"/>
                <a:ea typeface="Verdana" pitchFamily="34" charset="0"/>
                <a:cs typeface="Verdana" pitchFamily="34" charset="0"/>
              </a:rPr>
              <a:t>Entwicklung von Nachwuchskünstlern („</a:t>
            </a:r>
            <a:r>
              <a:rPr lang="de-DE" dirty="0" err="1" smtClean="0">
                <a:latin typeface="Verdana" pitchFamily="34" charset="0"/>
                <a:ea typeface="Verdana" pitchFamily="34" charset="0"/>
                <a:cs typeface="Verdana" pitchFamily="34" charset="0"/>
              </a:rPr>
              <a:t>emerging</a:t>
            </a:r>
            <a:r>
              <a:rPr lang="de-DE" dirty="0" smtClean="0">
                <a:latin typeface="Verdana" pitchFamily="34" charset="0"/>
                <a:ea typeface="Verdana" pitchFamily="34" charset="0"/>
                <a:cs typeface="Verdana" pitchFamily="34" charset="0"/>
              </a:rPr>
              <a:t> </a:t>
            </a:r>
            <a:r>
              <a:rPr lang="de-DE" dirty="0" err="1" smtClean="0">
                <a:latin typeface="Verdana" pitchFamily="34" charset="0"/>
                <a:ea typeface="Verdana" pitchFamily="34" charset="0"/>
                <a:cs typeface="Verdana" pitchFamily="34" charset="0"/>
              </a:rPr>
              <a:t>talent</a:t>
            </a:r>
            <a:r>
              <a:rPr lang="de-DE" dirty="0" smtClean="0">
                <a:latin typeface="Verdana" pitchFamily="34" charset="0"/>
                <a:ea typeface="Verdana" pitchFamily="34" charset="0"/>
                <a:cs typeface="Verdana" pitchFamily="34" charset="0"/>
              </a:rPr>
              <a:t>“) durch Förderung der transnationalen Mobilität von Kulturschaffenden und Werken</a:t>
            </a:r>
            <a:endParaRPr lang="de-DE" dirty="0">
              <a:latin typeface="Verdana" pitchFamily="34" charset="0"/>
              <a:ea typeface="Verdana" pitchFamily="34" charset="0"/>
              <a:cs typeface="Verdana" pitchFamily="34" charset="0"/>
            </a:endParaRPr>
          </a:p>
          <a:p>
            <a:endParaRPr lang="de-DE" dirty="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Anerkennung und Visibilität europ. Kultur- und Kreativakteure </a:t>
            </a:r>
          </a:p>
          <a:p>
            <a:endParaRPr lang="de" dirty="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Europäische Programmierung</a:t>
            </a:r>
          </a:p>
          <a:p>
            <a:endParaRPr lang="de" b="1" dirty="0">
              <a:solidFill>
                <a:srgbClr val="716FB3"/>
              </a:solidFill>
              <a:latin typeface="Verdana" pitchFamily="34" charset="0"/>
              <a:ea typeface="Verdana" pitchFamily="34" charset="0"/>
              <a:cs typeface="Verdana" pitchFamily="34" charset="0"/>
            </a:endParaRPr>
          </a:p>
          <a:p>
            <a:r>
              <a:rPr lang="de" i="1" dirty="0" smtClean="0">
                <a:latin typeface="Verdana" pitchFamily="34" charset="0"/>
                <a:ea typeface="Verdana" pitchFamily="34" charset="0"/>
                <a:cs typeface="Verdana" pitchFamily="34" charset="0"/>
              </a:rPr>
              <a:t>„business to consumers“</a:t>
            </a:r>
            <a:endParaRPr lang="de" i="1"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1139740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1000" r="-11000"/>
          </a:stretch>
        </a:blip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79542">
            <a:off x="-80461" y="-191224"/>
            <a:ext cx="5020952" cy="71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23528" y="620688"/>
            <a:ext cx="4392488"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Prioritäten &amp; Beispiele</a:t>
            </a:r>
            <a:endParaRPr lang="de" sz="2400" dirty="0" smtClean="0">
              <a:solidFill>
                <a:prstClr val="white"/>
              </a:solidFill>
              <a:latin typeface="Verdana" pitchFamily="34" charset="0"/>
              <a:ea typeface="Verdana" pitchFamily="34" charset="0"/>
              <a:cs typeface="Verdana" pitchFamily="34" charset="0"/>
            </a:endParaRPr>
          </a:p>
        </p:txBody>
      </p:sp>
      <p:sp>
        <p:nvSpPr>
          <p:cNvPr id="9" name="Freeform 6"/>
          <p:cNvSpPr/>
          <p:nvPr/>
        </p:nvSpPr>
        <p:spPr>
          <a:xfrm>
            <a:off x="6300192" y="23719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6" name="Rechteck 5"/>
          <p:cNvSpPr/>
          <p:nvPr/>
        </p:nvSpPr>
        <p:spPr>
          <a:xfrm>
            <a:off x="539552" y="1340768"/>
            <a:ext cx="3384376" cy="1754326"/>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3" name="Rechteck 2"/>
          <p:cNvSpPr/>
          <p:nvPr/>
        </p:nvSpPr>
        <p:spPr>
          <a:xfrm>
            <a:off x="323528" y="1317337"/>
            <a:ext cx="4572000" cy="646331"/>
          </a:xfrm>
          <a:prstGeom prst="rect">
            <a:avLst/>
          </a:prstGeom>
        </p:spPr>
        <p:txBody>
          <a:bodyPr>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4" name="Rechteck 3"/>
          <p:cNvSpPr/>
          <p:nvPr/>
        </p:nvSpPr>
        <p:spPr>
          <a:xfrm>
            <a:off x="430388" y="1307239"/>
            <a:ext cx="4357635" cy="4247317"/>
          </a:xfrm>
          <a:prstGeom prst="rect">
            <a:avLst/>
          </a:prstGeom>
        </p:spPr>
        <p:txBody>
          <a:bodyPr wrap="square">
            <a:spAutoFit/>
          </a:bodyPr>
          <a:lstStyle/>
          <a:p>
            <a:pPr marL="285750" indent="-285750">
              <a:buFont typeface="Symbol" pitchFamily="18" charset="2"/>
              <a:buChar char="-"/>
            </a:pPr>
            <a:r>
              <a:rPr lang="de-DE" b="1" dirty="0" smtClean="0">
                <a:latin typeface="Verdana" pitchFamily="34" charset="0"/>
                <a:ea typeface="Verdana" pitchFamily="34" charset="0"/>
                <a:cs typeface="Verdana" pitchFamily="34" charset="0"/>
              </a:rPr>
              <a:t>Mobilität </a:t>
            </a:r>
            <a:r>
              <a:rPr lang="de-DE" b="1" dirty="0">
                <a:latin typeface="Verdana" pitchFamily="34" charset="0"/>
                <a:ea typeface="Verdana" pitchFamily="34" charset="0"/>
                <a:cs typeface="Verdana" pitchFamily="34" charset="0"/>
              </a:rPr>
              <a:t>und </a:t>
            </a:r>
            <a:r>
              <a:rPr lang="de-DE" b="1" dirty="0" err="1">
                <a:latin typeface="Verdana" pitchFamily="34" charset="0"/>
                <a:ea typeface="Verdana" pitchFamily="34" charset="0"/>
                <a:cs typeface="Verdana" pitchFamily="34" charset="0"/>
              </a:rPr>
              <a:t>Visibilität</a:t>
            </a:r>
            <a:r>
              <a:rPr lang="de-DE" b="1" dirty="0">
                <a:latin typeface="Verdana" pitchFamily="34" charset="0"/>
                <a:ea typeface="Verdana" pitchFamily="34" charset="0"/>
                <a:cs typeface="Verdana" pitchFamily="34" charset="0"/>
              </a:rPr>
              <a:t> </a:t>
            </a:r>
            <a:r>
              <a:rPr lang="de-DE" dirty="0">
                <a:latin typeface="Verdana" pitchFamily="34" charset="0"/>
                <a:ea typeface="Verdana" pitchFamily="34" charset="0"/>
                <a:cs typeface="Verdana" pitchFamily="34" charset="0"/>
              </a:rPr>
              <a:t>von Künstlern und </a:t>
            </a:r>
            <a:r>
              <a:rPr lang="de-DE" dirty="0" smtClean="0">
                <a:latin typeface="Verdana" pitchFamily="34" charset="0"/>
                <a:ea typeface="Verdana" pitchFamily="34" charset="0"/>
                <a:cs typeface="Verdana" pitchFamily="34" charset="0"/>
              </a:rPr>
              <a:t>Kreativen</a:t>
            </a:r>
            <a:endParaRPr lang="de-DE" dirty="0">
              <a:latin typeface="Verdana" pitchFamily="34" charset="0"/>
              <a:ea typeface="Verdana" pitchFamily="34" charset="0"/>
              <a:cs typeface="Verdana" pitchFamily="34" charset="0"/>
            </a:endParaRPr>
          </a:p>
          <a:p>
            <a:pPr marL="285750" indent="-285750">
              <a:buFont typeface="Symbol" pitchFamily="18" charset="2"/>
              <a:buChar char="-"/>
            </a:pPr>
            <a:r>
              <a:rPr lang="de-DE" b="1" dirty="0" smtClean="0">
                <a:latin typeface="Verdana" pitchFamily="34" charset="0"/>
                <a:ea typeface="Verdana" pitchFamily="34" charset="0"/>
                <a:cs typeface="Verdana" pitchFamily="34" charset="0"/>
              </a:rPr>
              <a:t>Europaweite Programmierung </a:t>
            </a:r>
            <a:r>
              <a:rPr lang="de-DE" dirty="0" smtClean="0">
                <a:latin typeface="Verdana" pitchFamily="34" charset="0"/>
                <a:ea typeface="Verdana" pitchFamily="34" charset="0"/>
                <a:cs typeface="Verdana" pitchFamily="34" charset="0"/>
              </a:rPr>
              <a:t>durch erleichterten Zugang zu Werken (int. Tourneen, Ausstellungen, Festivals …)</a:t>
            </a:r>
          </a:p>
          <a:p>
            <a:pPr marL="285750" indent="-285750">
              <a:buFont typeface="Symbol" pitchFamily="18" charset="2"/>
              <a:buChar char="-"/>
            </a:pPr>
            <a:r>
              <a:rPr lang="de" dirty="0" smtClean="0">
                <a:latin typeface="Verdana" pitchFamily="34" charset="0"/>
                <a:ea typeface="Verdana" pitchFamily="34" charset="0"/>
                <a:cs typeface="Verdana" pitchFamily="34" charset="0"/>
              </a:rPr>
              <a:t>Kommunikations- </a:t>
            </a:r>
            <a:r>
              <a:rPr lang="de" dirty="0">
                <a:latin typeface="Verdana" pitchFamily="34" charset="0"/>
                <a:ea typeface="Verdana" pitchFamily="34" charset="0"/>
                <a:cs typeface="Verdana" pitchFamily="34" charset="0"/>
              </a:rPr>
              <a:t>&amp;</a:t>
            </a:r>
            <a:r>
              <a:rPr lang="de" dirty="0" smtClean="0">
                <a:latin typeface="Verdana" pitchFamily="34" charset="0"/>
                <a:ea typeface="Verdana" pitchFamily="34" charset="0"/>
                <a:cs typeface="Verdana" pitchFamily="34" charset="0"/>
              </a:rPr>
              <a:t> Branding Strategie, mögl</a:t>
            </a:r>
            <a:r>
              <a:rPr lang="de" dirty="0">
                <a:latin typeface="Verdana" pitchFamily="34" charset="0"/>
                <a:ea typeface="Verdana" pitchFamily="34" charset="0"/>
                <a:cs typeface="Verdana" pitchFamily="34" charset="0"/>
              </a:rPr>
              <a:t>. Europ. </a:t>
            </a:r>
            <a:r>
              <a:rPr lang="de" dirty="0" smtClean="0">
                <a:latin typeface="Verdana" pitchFamily="34" charset="0"/>
                <a:ea typeface="Verdana" pitchFamily="34" charset="0"/>
                <a:cs typeface="Verdana" pitchFamily="34" charset="0"/>
              </a:rPr>
              <a:t>Qualitätslabels</a:t>
            </a:r>
          </a:p>
          <a:p>
            <a:pPr marL="285750" indent="-285750">
              <a:buFont typeface="Symbol" pitchFamily="18" charset="2"/>
              <a:buChar char="-"/>
            </a:pPr>
            <a:r>
              <a:rPr lang="de" b="1" dirty="0">
                <a:latin typeface="Verdana" pitchFamily="34" charset="0"/>
                <a:ea typeface="Verdana" pitchFamily="34" charset="0"/>
                <a:cs typeface="Verdana" pitchFamily="34" charset="0"/>
              </a:rPr>
              <a:t>Audience </a:t>
            </a:r>
            <a:r>
              <a:rPr lang="de" b="1" dirty="0" smtClean="0">
                <a:latin typeface="Verdana" pitchFamily="34" charset="0"/>
                <a:ea typeface="Verdana" pitchFamily="34" charset="0"/>
                <a:cs typeface="Verdana" pitchFamily="34" charset="0"/>
              </a:rPr>
              <a:t>Development </a:t>
            </a:r>
            <a:r>
              <a:rPr lang="de" dirty="0" smtClean="0">
                <a:latin typeface="Verdana" pitchFamily="34" charset="0"/>
                <a:ea typeface="Verdana" pitchFamily="34" charset="0"/>
                <a:cs typeface="Verdana" pitchFamily="34" charset="0"/>
              </a:rPr>
              <a:t>durch Nutzung der IT </a:t>
            </a:r>
            <a:r>
              <a:rPr lang="de" dirty="0">
                <a:latin typeface="Verdana" pitchFamily="34" charset="0"/>
                <a:ea typeface="Verdana" pitchFamily="34" charset="0"/>
                <a:cs typeface="Verdana" pitchFamily="34" charset="0"/>
              </a:rPr>
              <a:t>&amp;</a:t>
            </a:r>
            <a:r>
              <a:rPr lang="de" dirty="0" smtClean="0">
                <a:latin typeface="Verdana" pitchFamily="34" charset="0"/>
                <a:ea typeface="Verdana" pitchFamily="34" charset="0"/>
                <a:cs typeface="Verdana" pitchFamily="34" charset="0"/>
              </a:rPr>
              <a:t> innovativer Methoden</a:t>
            </a:r>
          </a:p>
          <a:p>
            <a:pPr marL="285750" indent="-285750">
              <a:buFont typeface="Symbol" pitchFamily="18" charset="2"/>
              <a:buChar char="-"/>
            </a:pPr>
            <a:r>
              <a:rPr lang="de" dirty="0" smtClean="0">
                <a:latin typeface="Verdana" pitchFamily="34" charset="0"/>
                <a:ea typeface="Verdana" pitchFamily="34" charset="0"/>
                <a:cs typeface="Verdana" pitchFamily="34" charset="0"/>
              </a:rPr>
              <a:t>Visibilität für Europäische Werte und Kulturen, Bewußtseins-bildung für die EU</a:t>
            </a:r>
            <a:endParaRPr lang="de" dirty="0">
              <a:latin typeface="Verdana" pitchFamily="34" charset="0"/>
              <a:ea typeface="Verdana" pitchFamily="34" charset="0"/>
              <a:cs typeface="Verdana" pitchFamily="34" charset="0"/>
            </a:endParaRPr>
          </a:p>
        </p:txBody>
      </p:sp>
      <p:sp>
        <p:nvSpPr>
          <p:cNvPr id="2" name="Rechteck 1"/>
          <p:cNvSpPr/>
          <p:nvPr/>
        </p:nvSpPr>
        <p:spPr>
          <a:xfrm>
            <a:off x="1907704" y="6524215"/>
            <a:ext cx="4572000" cy="261610"/>
          </a:xfrm>
          <a:prstGeom prst="rect">
            <a:avLst/>
          </a:prstGeom>
        </p:spPr>
        <p:txBody>
          <a:bodyPr>
            <a:spAutoFit/>
          </a:bodyPr>
          <a:lstStyle/>
          <a:p>
            <a:r>
              <a:rPr lang="de" sz="1100" i="1" dirty="0">
                <a:solidFill>
                  <a:schemeClr val="bg1"/>
                </a:solidFill>
              </a:rPr>
              <a:t>Foto: © ruba Earth, Finnbogi Petursson, ars electronica</a:t>
            </a:r>
            <a:endParaRPr lang="de-DE" sz="1100" dirty="0"/>
          </a:p>
        </p:txBody>
      </p:sp>
    </p:spTree>
    <p:extLst>
      <p:ext uri="{BB962C8B-B14F-4D97-AF65-F5344CB8AC3E}">
        <p14:creationId xmlns:p14="http://schemas.microsoft.com/office/powerpoint/2010/main" val="13139710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7000" r="-17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259934" y="-126536"/>
            <a:ext cx="4451823" cy="7060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44008" y="582067"/>
            <a:ext cx="4032448" cy="461665"/>
          </a:xfrm>
          <a:prstGeom prst="rect">
            <a:avLst/>
          </a:prstGeom>
          <a:noFill/>
        </p:spPr>
        <p:txBody>
          <a:bodyPr wrap="square" rtlCol="0">
            <a:spAutoFit/>
          </a:bodyPr>
          <a:lstStyle/>
          <a:p>
            <a:pPr algn="l" rtl="0"/>
            <a:r>
              <a:rPr lang="de" sz="2400" b="1" dirty="0" smtClean="0">
                <a:solidFill>
                  <a:srgbClr val="716FB3"/>
                </a:solidFill>
                <a:latin typeface="Verdana" pitchFamily="34" charset="0"/>
                <a:ea typeface="Verdana" pitchFamily="34" charset="0"/>
                <a:cs typeface="Verdana" pitchFamily="34" charset="0"/>
              </a:rPr>
              <a:t>Form</a:t>
            </a:r>
            <a:endParaRPr lang="de" sz="2400" i="0" u="none" dirty="0" smtClean="0">
              <a:solidFill>
                <a:srgbClr val="716FB3"/>
              </a:solidFill>
              <a:latin typeface="Verdana" pitchFamily="34" charset="0"/>
              <a:ea typeface="Verdana" pitchFamily="34" charset="0"/>
              <a:cs typeface="Verdana" pitchFamily="34" charset="0"/>
            </a:endParaRPr>
          </a:p>
        </p:txBody>
      </p:sp>
      <p:sp>
        <p:nvSpPr>
          <p:cNvPr id="7" name="Rechteck 6"/>
          <p:cNvSpPr/>
          <p:nvPr/>
        </p:nvSpPr>
        <p:spPr>
          <a:xfrm>
            <a:off x="4644008" y="1043733"/>
            <a:ext cx="4032448" cy="5355312"/>
          </a:xfrm>
          <a:prstGeom prst="rect">
            <a:avLst/>
          </a:prstGeom>
        </p:spPr>
        <p:txBody>
          <a:bodyPr wrap="square">
            <a:spAutoFit/>
          </a:bodyPr>
          <a:lstStyle/>
          <a:p>
            <a:r>
              <a:rPr lang="de-DE" dirty="0" smtClean="0">
                <a:latin typeface="Verdana" pitchFamily="34" charset="0"/>
                <a:ea typeface="Verdana" pitchFamily="34" charset="0"/>
                <a:cs typeface="Verdana" pitchFamily="34" charset="0"/>
              </a:rPr>
              <a:t>Unterstützung f. Organisationen aus dem Kultur- und Kreativbereich, die Europäische Künstler und Kreative präsentieren und fördern</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Plattform:</a:t>
            </a:r>
          </a:p>
          <a:p>
            <a:r>
              <a:rPr lang="de-DE" dirty="0" smtClean="0">
                <a:latin typeface="Verdana" pitchFamily="34" charset="0"/>
                <a:ea typeface="Verdana" pitchFamily="34" charset="0"/>
                <a:cs typeface="Verdana" pitchFamily="34" charset="0"/>
              </a:rPr>
              <a:t>Koordinator + 10 Mitglieder</a:t>
            </a:r>
          </a:p>
          <a:p>
            <a:r>
              <a:rPr lang="de-DE" dirty="0" smtClean="0">
                <a:latin typeface="Verdana" pitchFamily="34" charset="0"/>
                <a:ea typeface="Verdana" pitchFamily="34" charset="0"/>
                <a:cs typeface="Verdana" pitchFamily="34" charset="0"/>
              </a:rPr>
              <a:t>aus 10 </a:t>
            </a:r>
            <a:r>
              <a:rPr lang="de-DE" dirty="0" err="1" smtClean="0">
                <a:latin typeface="Verdana" pitchFamily="34" charset="0"/>
                <a:ea typeface="Verdana" pitchFamily="34" charset="0"/>
                <a:cs typeface="Verdana" pitchFamily="34" charset="0"/>
              </a:rPr>
              <a:t>teiln</a:t>
            </a:r>
            <a:r>
              <a:rPr lang="de-DE" dirty="0" smtClean="0">
                <a:latin typeface="Verdana" pitchFamily="34" charset="0"/>
                <a:ea typeface="Verdana" pitchFamily="34" charset="0"/>
                <a:cs typeface="Verdana" pitchFamily="34" charset="0"/>
              </a:rPr>
              <a:t>. Ländern, davon mind. 5 aus EU/ EFTA</a:t>
            </a:r>
          </a:p>
          <a:p>
            <a:endParaRPr lang="de-DE" dirty="0" smtClean="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Koordinator:</a:t>
            </a:r>
          </a:p>
          <a:p>
            <a:pPr marL="285750" indent="-285750">
              <a:buFont typeface="Symbol" pitchFamily="18" charset="2"/>
              <a:buChar char="-"/>
            </a:pPr>
            <a:r>
              <a:rPr lang="de-DE" dirty="0">
                <a:latin typeface="Verdana" pitchFamily="34" charset="0"/>
                <a:ea typeface="Verdana" pitchFamily="34" charset="0"/>
                <a:cs typeface="Verdana" pitchFamily="34" charset="0"/>
              </a:rPr>
              <a:t>o</a:t>
            </a:r>
            <a:r>
              <a:rPr lang="de-DE" dirty="0" smtClean="0">
                <a:latin typeface="Verdana" pitchFamily="34" charset="0"/>
                <a:ea typeface="Verdana" pitchFamily="34" charset="0"/>
                <a:cs typeface="Verdana" pitchFamily="34" charset="0"/>
              </a:rPr>
              <a:t>rganisiert Plattform und Aktivitäten</a:t>
            </a:r>
          </a:p>
          <a:p>
            <a:pPr marL="285750" indent="-285750">
              <a:buFont typeface="Symbol" pitchFamily="18" charset="2"/>
              <a:buChar char="-"/>
            </a:pPr>
            <a:r>
              <a:rPr lang="de-DE" dirty="0" smtClean="0">
                <a:latin typeface="Verdana" pitchFamily="34" charset="0"/>
                <a:ea typeface="Verdana" pitchFamily="34" charset="0"/>
                <a:cs typeface="Verdana" pitchFamily="34" charset="0"/>
              </a:rPr>
              <a:t>wählt Mitglieder aus</a:t>
            </a:r>
          </a:p>
          <a:p>
            <a:pPr marL="285750" indent="-285750">
              <a:buFont typeface="Symbol" pitchFamily="18" charset="2"/>
              <a:buChar char="-"/>
            </a:pPr>
            <a:r>
              <a:rPr lang="de-DE" dirty="0" smtClean="0">
                <a:latin typeface="Verdana" pitchFamily="34" charset="0"/>
                <a:ea typeface="Verdana" pitchFamily="34" charset="0"/>
                <a:cs typeface="Verdana" pitchFamily="34" charset="0"/>
              </a:rPr>
              <a:t>entwickelt Kommunikations- </a:t>
            </a:r>
          </a:p>
          <a:p>
            <a:r>
              <a:rPr lang="de-DE" dirty="0">
                <a:latin typeface="Verdana" pitchFamily="34" charset="0"/>
                <a:ea typeface="Verdana" pitchFamily="34" charset="0"/>
                <a:cs typeface="Verdana" pitchFamily="34" charset="0"/>
              </a:rPr>
              <a:t> </a:t>
            </a:r>
            <a:r>
              <a:rPr lang="de-DE" dirty="0" smtClean="0">
                <a:latin typeface="Verdana" pitchFamily="34" charset="0"/>
                <a:ea typeface="Verdana" pitchFamily="34" charset="0"/>
                <a:cs typeface="Verdana" pitchFamily="34" charset="0"/>
              </a:rPr>
              <a:t>   &amp; Branding Strategie, gem.</a:t>
            </a:r>
          </a:p>
          <a:p>
            <a:r>
              <a:rPr lang="de-DE" dirty="0">
                <a:latin typeface="Verdana" pitchFamily="34" charset="0"/>
                <a:ea typeface="Verdana" pitchFamily="34" charset="0"/>
                <a:cs typeface="Verdana" pitchFamily="34" charset="0"/>
              </a:rPr>
              <a:t> </a:t>
            </a:r>
            <a:r>
              <a:rPr lang="de-DE" dirty="0" smtClean="0">
                <a:latin typeface="Verdana" pitchFamily="34" charset="0"/>
                <a:ea typeface="Verdana" pitchFamily="34" charset="0"/>
                <a:cs typeface="Verdana" pitchFamily="34" charset="0"/>
              </a:rPr>
              <a:t>   Aktivitäten                      </a:t>
            </a: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6554838" y="6399045"/>
            <a:ext cx="2595582" cy="261610"/>
          </a:xfrm>
          <a:prstGeom prst="rect">
            <a:avLst/>
          </a:prstGeom>
        </p:spPr>
        <p:txBody>
          <a:bodyPr wrap="none">
            <a:spAutoFit/>
          </a:bodyPr>
          <a:lstStyle/>
          <a:p>
            <a:pPr algn="r"/>
            <a:r>
              <a:rPr lang="de" sz="1100" i="1" dirty="0">
                <a:solidFill>
                  <a:schemeClr val="bg1"/>
                </a:solidFill>
              </a:rPr>
              <a:t>Foto: © MAK/ Andreas Kristof, MAK NITE  </a:t>
            </a:r>
          </a:p>
        </p:txBody>
      </p:sp>
    </p:spTree>
    <p:extLst>
      <p:ext uri="{BB962C8B-B14F-4D97-AF65-F5344CB8AC3E}">
        <p14:creationId xmlns:p14="http://schemas.microsoft.com/office/powerpoint/2010/main" val="16396797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415581" y="-167269"/>
            <a:ext cx="4345461"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860032" y="582067"/>
            <a:ext cx="3672408"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Form</a:t>
            </a:r>
            <a:endParaRPr lang="de" sz="2400" i="0" u="none" dirty="0" smtClean="0">
              <a:solidFill>
                <a:srgbClr val="716FB3"/>
              </a:solidFill>
              <a:latin typeface="Verdana" pitchFamily="34" charset="0"/>
              <a:ea typeface="Verdana" pitchFamily="34" charset="0"/>
              <a:cs typeface="Verdana" pitchFamily="34" charset="0"/>
            </a:endParaRPr>
          </a:p>
        </p:txBody>
      </p:sp>
      <p:sp>
        <p:nvSpPr>
          <p:cNvPr id="7" name="Rechteck 6"/>
          <p:cNvSpPr/>
          <p:nvPr/>
        </p:nvSpPr>
        <p:spPr>
          <a:xfrm>
            <a:off x="4932040" y="1268760"/>
            <a:ext cx="4211960" cy="4801314"/>
          </a:xfrm>
          <a:prstGeom prst="rect">
            <a:avLst/>
          </a:prstGeom>
        </p:spPr>
        <p:txBody>
          <a:bodyPr wrap="square">
            <a:spAutoFit/>
          </a:bodyPr>
          <a:lstStyle/>
          <a:p>
            <a:r>
              <a:rPr lang="de-DE" b="1" dirty="0" smtClean="0">
                <a:latin typeface="Verdana" pitchFamily="34" charset="0"/>
                <a:ea typeface="Verdana" pitchFamily="34" charset="0"/>
                <a:cs typeface="Verdana" pitchFamily="34" charset="0"/>
              </a:rPr>
              <a:t>Koordinator:</a:t>
            </a:r>
          </a:p>
          <a:p>
            <a:pPr marL="285750" indent="-285750">
              <a:buFont typeface="Symbol" pitchFamily="18" charset="2"/>
              <a:buChar char="-"/>
            </a:pPr>
            <a:r>
              <a:rPr lang="de-DE" dirty="0">
                <a:latin typeface="Verdana" pitchFamily="34" charset="0"/>
                <a:ea typeface="Verdana" pitchFamily="34" charset="0"/>
                <a:cs typeface="Verdana" pitchFamily="34" charset="0"/>
              </a:rPr>
              <a:t>g</a:t>
            </a:r>
            <a:r>
              <a:rPr lang="de-DE" dirty="0" smtClean="0">
                <a:latin typeface="Verdana" pitchFamily="34" charset="0"/>
                <a:ea typeface="Verdana" pitchFamily="34" charset="0"/>
                <a:cs typeface="Verdana" pitchFamily="34" charset="0"/>
              </a:rPr>
              <a:t>ibt den EU-Zuschuss an Mitglieder weiter</a:t>
            </a:r>
          </a:p>
          <a:p>
            <a:pPr marL="285750" indent="-285750">
              <a:buFont typeface="Symbol" pitchFamily="18" charset="2"/>
              <a:buChar char="-"/>
            </a:pPr>
            <a:r>
              <a:rPr lang="de-DE" dirty="0">
                <a:latin typeface="Verdana" pitchFamily="34" charset="0"/>
                <a:ea typeface="Verdana" pitchFamily="34" charset="0"/>
                <a:cs typeface="Verdana" pitchFamily="34" charset="0"/>
              </a:rPr>
              <a:t>i</a:t>
            </a:r>
            <a:r>
              <a:rPr lang="de-DE" dirty="0" smtClean="0">
                <a:latin typeface="Verdana" pitchFamily="34" charset="0"/>
                <a:ea typeface="Verdana" pitchFamily="34" charset="0"/>
                <a:cs typeface="Verdana" pitchFamily="34" charset="0"/>
              </a:rPr>
              <a:t>st rechtlich und finanziell </a:t>
            </a:r>
          </a:p>
          <a:p>
            <a:r>
              <a:rPr lang="de-DE" dirty="0">
                <a:latin typeface="Verdana" pitchFamily="34" charset="0"/>
                <a:ea typeface="Verdana" pitchFamily="34" charset="0"/>
                <a:cs typeface="Verdana" pitchFamily="34" charset="0"/>
              </a:rPr>
              <a:t> </a:t>
            </a:r>
            <a:r>
              <a:rPr lang="de-DE" dirty="0" smtClean="0">
                <a:latin typeface="Verdana" pitchFamily="34" charset="0"/>
                <a:ea typeface="Verdana" pitchFamily="34" charset="0"/>
                <a:cs typeface="Verdana" pitchFamily="34" charset="0"/>
              </a:rPr>
              <a:t>   verantwortlich </a:t>
            </a:r>
          </a:p>
          <a:p>
            <a:endParaRPr lang="de-DE" dirty="0">
              <a:latin typeface="Verdana" pitchFamily="34" charset="0"/>
              <a:ea typeface="Verdana" pitchFamily="34" charset="0"/>
              <a:cs typeface="Verdana" pitchFamily="34" charset="0"/>
            </a:endParaRPr>
          </a:p>
          <a:p>
            <a:r>
              <a:rPr lang="de-DE" b="1" dirty="0" smtClean="0">
                <a:latin typeface="Verdana" pitchFamily="34" charset="0"/>
                <a:ea typeface="Verdana" pitchFamily="34" charset="0"/>
                <a:cs typeface="Verdana" pitchFamily="34" charset="0"/>
              </a:rPr>
              <a:t>Mitglieder der Plattform:</a:t>
            </a:r>
          </a:p>
          <a:p>
            <a:pPr marL="285750" indent="-285750">
              <a:buFont typeface="Symbol" pitchFamily="18" charset="2"/>
              <a:buChar char="-"/>
            </a:pPr>
            <a:r>
              <a:rPr lang="de-DE" dirty="0">
                <a:latin typeface="Verdana" pitchFamily="34" charset="0"/>
                <a:ea typeface="Verdana" pitchFamily="34" charset="0"/>
                <a:cs typeface="Verdana" pitchFamily="34" charset="0"/>
              </a:rPr>
              <a:t>p</a:t>
            </a:r>
            <a:r>
              <a:rPr lang="de-DE" dirty="0" smtClean="0">
                <a:latin typeface="Verdana" pitchFamily="34" charset="0"/>
                <a:ea typeface="Verdana" pitchFamily="34" charset="0"/>
                <a:cs typeface="Verdana" pitchFamily="34" charset="0"/>
              </a:rPr>
              <a:t>räsentieren und fördern </a:t>
            </a:r>
          </a:p>
          <a:p>
            <a:r>
              <a:rPr lang="de-DE" dirty="0">
                <a:latin typeface="Verdana" pitchFamily="34" charset="0"/>
                <a:ea typeface="Verdana" pitchFamily="34" charset="0"/>
                <a:cs typeface="Verdana" pitchFamily="34" charset="0"/>
              </a:rPr>
              <a:t> </a:t>
            </a:r>
            <a:r>
              <a:rPr lang="de-DE" dirty="0" smtClean="0">
                <a:latin typeface="Verdana" pitchFamily="34" charset="0"/>
                <a:ea typeface="Verdana" pitchFamily="34" charset="0"/>
                <a:cs typeface="Verdana" pitchFamily="34" charset="0"/>
              </a:rPr>
              <a:t>   </a:t>
            </a:r>
            <a:r>
              <a:rPr lang="de-DE" dirty="0" err="1" smtClean="0">
                <a:latin typeface="Verdana" pitchFamily="34" charset="0"/>
                <a:ea typeface="Verdana" pitchFamily="34" charset="0"/>
                <a:cs typeface="Verdana" pitchFamily="34" charset="0"/>
              </a:rPr>
              <a:t>Europ</a:t>
            </a:r>
            <a:r>
              <a:rPr lang="de-DE" dirty="0" smtClean="0">
                <a:latin typeface="Verdana" pitchFamily="34" charset="0"/>
                <a:ea typeface="Verdana" pitchFamily="34" charset="0"/>
                <a:cs typeface="Verdana" pitchFamily="34" charset="0"/>
              </a:rPr>
              <a:t>. Künstler und Kreative </a:t>
            </a:r>
          </a:p>
          <a:p>
            <a:pPr marL="285750" indent="-285750">
              <a:buFont typeface="Symbol" pitchFamily="18" charset="2"/>
              <a:buChar char="-"/>
            </a:pPr>
            <a:r>
              <a:rPr lang="de-DE" dirty="0" smtClean="0">
                <a:latin typeface="Verdana" pitchFamily="34" charset="0"/>
                <a:ea typeface="Verdana" pitchFamily="34" charset="0"/>
                <a:cs typeface="Verdana" pitchFamily="34" charset="0"/>
              </a:rPr>
              <a:t>Entsprechen </a:t>
            </a:r>
            <a:r>
              <a:rPr lang="de-DE" dirty="0" err="1" smtClean="0">
                <a:latin typeface="Verdana" pitchFamily="34" charset="0"/>
                <a:ea typeface="Verdana" pitchFamily="34" charset="0"/>
                <a:cs typeface="Verdana" pitchFamily="34" charset="0"/>
              </a:rPr>
              <a:t>Kriterienset</a:t>
            </a:r>
            <a:r>
              <a:rPr lang="de-DE" dirty="0" smtClean="0">
                <a:latin typeface="Verdana" pitchFamily="34" charset="0"/>
                <a:ea typeface="Verdana" pitchFamily="34" charset="0"/>
                <a:cs typeface="Verdana" pitchFamily="34" charset="0"/>
              </a:rPr>
              <a:t> </a:t>
            </a:r>
          </a:p>
          <a:p>
            <a:pPr marL="285750" indent="-285750">
              <a:buFont typeface="Symbol" pitchFamily="18" charset="2"/>
              <a:buChar char="-"/>
            </a:pPr>
            <a:r>
              <a:rPr lang="de-DE" dirty="0" smtClean="0">
                <a:latin typeface="Verdana" pitchFamily="34" charset="0"/>
                <a:ea typeface="Verdana" pitchFamily="34" charset="0"/>
                <a:cs typeface="Verdana" pitchFamily="34" charset="0"/>
              </a:rPr>
              <a:t>in letzten 12 Monaten mind. 30% „</a:t>
            </a:r>
            <a:r>
              <a:rPr lang="de-DE" dirty="0" err="1" smtClean="0">
                <a:latin typeface="Verdana" pitchFamily="34" charset="0"/>
                <a:ea typeface="Verdana" pitchFamily="34" charset="0"/>
                <a:cs typeface="Verdana" pitchFamily="34" charset="0"/>
              </a:rPr>
              <a:t>emerging</a:t>
            </a:r>
            <a:r>
              <a:rPr lang="de-DE" dirty="0" smtClean="0">
                <a:latin typeface="Verdana" pitchFamily="34" charset="0"/>
                <a:ea typeface="Verdana" pitchFamily="34" charset="0"/>
                <a:cs typeface="Verdana" pitchFamily="34" charset="0"/>
              </a:rPr>
              <a:t> </a:t>
            </a:r>
            <a:r>
              <a:rPr lang="de-DE" dirty="0" err="1" smtClean="0">
                <a:latin typeface="Verdana" pitchFamily="34" charset="0"/>
                <a:ea typeface="Verdana" pitchFamily="34" charset="0"/>
                <a:cs typeface="Verdana" pitchFamily="34" charset="0"/>
              </a:rPr>
              <a:t>artis</a:t>
            </a:r>
            <a:r>
              <a:rPr lang="de-DE" dirty="0" smtClean="0">
                <a:latin typeface="Verdana" pitchFamily="34" charset="0"/>
                <a:ea typeface="Verdana" pitchFamily="34" charset="0"/>
                <a:cs typeface="Verdana" pitchFamily="34" charset="0"/>
              </a:rPr>
              <a:t>“</a:t>
            </a:r>
          </a:p>
          <a:p>
            <a:r>
              <a:rPr lang="de-DE" dirty="0" smtClean="0">
                <a:latin typeface="Verdana" pitchFamily="34" charset="0"/>
                <a:ea typeface="Verdana" pitchFamily="34" charset="0"/>
                <a:cs typeface="Verdana" pitchFamily="34" charset="0"/>
              </a:rPr>
              <a:t>    im Programm </a:t>
            </a: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7054562" y="6309320"/>
            <a:ext cx="1725151" cy="261610"/>
          </a:xfrm>
          <a:prstGeom prst="rect">
            <a:avLst/>
          </a:prstGeom>
        </p:spPr>
        <p:txBody>
          <a:bodyPr wrap="none">
            <a:spAutoFit/>
          </a:bodyPr>
          <a:lstStyle/>
          <a:p>
            <a:pPr algn="r"/>
            <a:r>
              <a:rPr lang="de" sz="1100" i="1" dirty="0">
                <a:solidFill>
                  <a:schemeClr val="bg1"/>
                </a:solidFill>
              </a:rPr>
              <a:t>Foto: ©Wolfgang Kirchner </a:t>
            </a:r>
          </a:p>
        </p:txBody>
      </p:sp>
    </p:spTree>
    <p:extLst>
      <p:ext uri="{BB962C8B-B14F-4D97-AF65-F5344CB8AC3E}">
        <p14:creationId xmlns:p14="http://schemas.microsoft.com/office/powerpoint/2010/main" val="27838545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188055" y="-74973"/>
            <a:ext cx="4432649" cy="6780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44008" y="582067"/>
            <a:ext cx="4032448" cy="461665"/>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Form  </a:t>
            </a:r>
            <a:endParaRPr lang="de" sz="24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4860032" y="1308629"/>
            <a:ext cx="3744416" cy="1477328"/>
          </a:xfrm>
          <a:prstGeom prst="rect">
            <a:avLst/>
          </a:prstGeom>
        </p:spPr>
        <p:txBody>
          <a:bodyPr wrap="square">
            <a:spAutoFit/>
          </a:bodyPr>
          <a:lstStyle/>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a:p>
            <a:endParaRPr lang="de-DE" dirty="0" smtClean="0">
              <a:latin typeface="Verdana" pitchFamily="34" charset="0"/>
              <a:ea typeface="Verdana" pitchFamily="34" charset="0"/>
              <a:cs typeface="Verdana" pitchFamily="34" charset="0"/>
            </a:endParaRPr>
          </a:p>
        </p:txBody>
      </p:sp>
      <p:sp>
        <p:nvSpPr>
          <p:cNvPr id="2" name="Rechteck 1"/>
          <p:cNvSpPr/>
          <p:nvPr/>
        </p:nvSpPr>
        <p:spPr>
          <a:xfrm>
            <a:off x="4640560" y="1196752"/>
            <a:ext cx="3744416" cy="3139321"/>
          </a:xfrm>
          <a:prstGeom prst="rect">
            <a:avLst/>
          </a:prstGeom>
        </p:spPr>
        <p:txBody>
          <a:bodyPr wrap="square">
            <a:spAutoFit/>
          </a:bodyPr>
          <a:lstStyle/>
          <a:p>
            <a:r>
              <a:rPr lang="de-DE" dirty="0">
                <a:latin typeface="Verdana" pitchFamily="34" charset="0"/>
                <a:ea typeface="Verdana" pitchFamily="34" charset="0"/>
                <a:cs typeface="Verdana" pitchFamily="34" charset="0"/>
              </a:rPr>
              <a:t>EU-Zuschuss: max. € 500.000/ Jahr und max. 80%</a:t>
            </a:r>
          </a:p>
          <a:p>
            <a:r>
              <a:rPr lang="de-DE" dirty="0">
                <a:latin typeface="Verdana" pitchFamily="34" charset="0"/>
                <a:ea typeface="Verdana" pitchFamily="34" charset="0"/>
                <a:cs typeface="Verdana" pitchFamily="34" charset="0"/>
              </a:rPr>
              <a:t>€ 60.000/ Mitglied </a:t>
            </a:r>
          </a:p>
          <a:p>
            <a:endParaRPr lang="de-DE" dirty="0">
              <a:latin typeface="Verdana" pitchFamily="34" charset="0"/>
              <a:ea typeface="Verdana" pitchFamily="34" charset="0"/>
              <a:cs typeface="Verdana" pitchFamily="34" charset="0"/>
            </a:endParaRPr>
          </a:p>
          <a:p>
            <a:r>
              <a:rPr lang="de-DE" dirty="0">
                <a:latin typeface="Verdana" pitchFamily="34" charset="0"/>
                <a:ea typeface="Verdana" pitchFamily="34" charset="0"/>
                <a:cs typeface="Verdana" pitchFamily="34" charset="0"/>
              </a:rPr>
              <a:t>3 </a:t>
            </a:r>
            <a:r>
              <a:rPr lang="de-DE" dirty="0" err="1">
                <a:latin typeface="Verdana" pitchFamily="34" charset="0"/>
                <a:ea typeface="Verdana" pitchFamily="34" charset="0"/>
                <a:cs typeface="Verdana" pitchFamily="34" charset="0"/>
              </a:rPr>
              <a:t>Calls</a:t>
            </a:r>
            <a:r>
              <a:rPr lang="de-DE" dirty="0">
                <a:latin typeface="Verdana" pitchFamily="34" charset="0"/>
                <a:ea typeface="Verdana" pitchFamily="34" charset="0"/>
                <a:cs typeface="Verdana" pitchFamily="34" charset="0"/>
              </a:rPr>
              <a:t> während Laufzeit</a:t>
            </a:r>
          </a:p>
          <a:p>
            <a:r>
              <a:rPr lang="de-DE" dirty="0">
                <a:latin typeface="Verdana" pitchFamily="34" charset="0"/>
                <a:ea typeface="Verdana" pitchFamily="34" charset="0"/>
                <a:cs typeface="Verdana" pitchFamily="34" charset="0"/>
              </a:rPr>
              <a:t>(2013, 2015, 2016)</a:t>
            </a:r>
          </a:p>
          <a:p>
            <a:endParaRPr lang="de-DE" dirty="0" smtClean="0">
              <a:latin typeface="Verdana" pitchFamily="34" charset="0"/>
              <a:ea typeface="Verdana" pitchFamily="34" charset="0"/>
              <a:cs typeface="Verdana" pitchFamily="34" charset="0"/>
            </a:endParaRPr>
          </a:p>
          <a:p>
            <a:endParaRPr lang="de-DE" dirty="0">
              <a:latin typeface="Verdana" pitchFamily="34" charset="0"/>
              <a:ea typeface="Verdana" pitchFamily="34" charset="0"/>
              <a:cs typeface="Verdana" pitchFamily="34" charset="0"/>
            </a:endParaRPr>
          </a:p>
          <a:p>
            <a:r>
              <a:rPr lang="de-DE" b="1" dirty="0">
                <a:latin typeface="Verdana" pitchFamily="34" charset="0"/>
                <a:ea typeface="Verdana" pitchFamily="34" charset="0"/>
                <a:cs typeface="Verdana" pitchFamily="34" charset="0"/>
              </a:rPr>
              <a:t>2014:</a:t>
            </a:r>
          </a:p>
          <a:p>
            <a:r>
              <a:rPr lang="de-DE" dirty="0">
                <a:latin typeface="Verdana" pitchFamily="34" charset="0"/>
                <a:ea typeface="Verdana" pitchFamily="34" charset="0"/>
                <a:cs typeface="Verdana" pitchFamily="34" charset="0"/>
              </a:rPr>
              <a:t>+/- 10 Projekte </a:t>
            </a:r>
          </a:p>
          <a:p>
            <a:r>
              <a:rPr lang="de-DE" dirty="0">
                <a:latin typeface="Verdana" pitchFamily="34" charset="0"/>
                <a:ea typeface="Verdana" pitchFamily="34" charset="0"/>
                <a:cs typeface="Verdana" pitchFamily="34" charset="0"/>
              </a:rPr>
              <a:t>€ 3,4 </a:t>
            </a:r>
            <a:r>
              <a:rPr lang="de-DE" dirty="0" err="1">
                <a:latin typeface="Verdana" pitchFamily="34" charset="0"/>
                <a:ea typeface="Verdana" pitchFamily="34" charset="0"/>
                <a:cs typeface="Verdana" pitchFamily="34" charset="0"/>
              </a:rPr>
              <a:t>Mio</a:t>
            </a:r>
            <a:r>
              <a:rPr lang="de-DE" dirty="0">
                <a:latin typeface="Verdana" pitchFamily="34" charset="0"/>
                <a:ea typeface="Verdana" pitchFamily="34" charset="0"/>
                <a:cs typeface="Verdana" pitchFamily="34" charset="0"/>
              </a:rPr>
              <a:t> </a:t>
            </a:r>
          </a:p>
        </p:txBody>
      </p:sp>
      <p:sp>
        <p:nvSpPr>
          <p:cNvPr id="3" name="Rechteck 2"/>
          <p:cNvSpPr/>
          <p:nvPr/>
        </p:nvSpPr>
        <p:spPr>
          <a:xfrm>
            <a:off x="6172394" y="6453336"/>
            <a:ext cx="2223686" cy="261610"/>
          </a:xfrm>
          <a:prstGeom prst="rect">
            <a:avLst/>
          </a:prstGeom>
        </p:spPr>
        <p:txBody>
          <a:bodyPr wrap="none">
            <a:spAutoFit/>
          </a:bodyPr>
          <a:lstStyle/>
          <a:p>
            <a:pPr algn="r"/>
            <a:r>
              <a:rPr lang="de" sz="1100" i="1" dirty="0">
                <a:solidFill>
                  <a:srgbClr val="7030A0"/>
                </a:solidFill>
              </a:rPr>
              <a:t>Foto: © Werner Kmetisch, Styriarte </a:t>
            </a:r>
          </a:p>
        </p:txBody>
      </p:sp>
    </p:spTree>
    <p:extLst>
      <p:ext uri="{BB962C8B-B14F-4D97-AF65-F5344CB8AC3E}">
        <p14:creationId xmlns:p14="http://schemas.microsoft.com/office/powerpoint/2010/main" val="1823594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10284943" cy="6858000"/>
          </a:xfrm>
          <a:prstGeom prst="rect">
            <a:avLst/>
          </a:prstGeom>
        </p:spPr>
      </p:pic>
      <p:sp>
        <p:nvSpPr>
          <p:cNvPr id="5" name="Freeform 4"/>
          <p:cNvSpPr/>
          <p:nvPr/>
        </p:nvSpPr>
        <p:spPr>
          <a:xfrm>
            <a:off x="4644008" y="1988840"/>
            <a:ext cx="5040561" cy="4363211"/>
          </a:xfrm>
          <a:custGeom>
            <a:avLst/>
            <a:gdLst>
              <a:gd name="connsiteX0" fmla="*/ 2590800 w 2590800"/>
              <a:gd name="connsiteY0" fmla="*/ 1310640 h 1310640"/>
              <a:gd name="connsiteX1" fmla="*/ 2590800 w 2590800"/>
              <a:gd name="connsiteY1" fmla="*/ 1310640 h 1310640"/>
              <a:gd name="connsiteX2" fmla="*/ 2590800 w 2590800"/>
              <a:gd name="connsiteY2" fmla="*/ 1066800 h 1310640"/>
              <a:gd name="connsiteX3" fmla="*/ 2575560 w 2590800"/>
              <a:gd name="connsiteY3" fmla="*/ 0 h 1310640"/>
              <a:gd name="connsiteX4" fmla="*/ 198120 w 2590800"/>
              <a:gd name="connsiteY4" fmla="*/ 30480 h 1310640"/>
              <a:gd name="connsiteX5" fmla="*/ 0 w 2590800"/>
              <a:gd name="connsiteY5" fmla="*/ 1310640 h 1310640"/>
              <a:gd name="connsiteX6" fmla="*/ 2590800 w 2590800"/>
              <a:gd name="connsiteY6" fmla="*/ 1310640 h 131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800" h="1310640">
                <a:moveTo>
                  <a:pt x="2590800" y="1310640"/>
                </a:moveTo>
                <a:lnTo>
                  <a:pt x="2590800" y="1310640"/>
                </a:lnTo>
                <a:lnTo>
                  <a:pt x="2590800" y="1066800"/>
                </a:lnTo>
                <a:lnTo>
                  <a:pt x="2575560" y="0"/>
                </a:lnTo>
                <a:lnTo>
                  <a:pt x="198120" y="30480"/>
                </a:lnTo>
                <a:lnTo>
                  <a:pt x="0" y="1310640"/>
                </a:lnTo>
                <a:lnTo>
                  <a:pt x="2590800" y="1310640"/>
                </a:lnTo>
                <a:close/>
              </a:path>
            </a:pathLst>
          </a:cu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 sz="3600" b="1" dirty="0">
              <a:solidFill>
                <a:schemeClr val="accent6"/>
              </a:solidFill>
              <a:latin typeface="Verdana" pitchFamily="34" charset="0"/>
              <a:ea typeface="Verdana" pitchFamily="34" charset="0"/>
              <a:cs typeface="Verdana" pitchFamily="34" charset="0"/>
            </a:endParaRPr>
          </a:p>
          <a:p>
            <a:pPr algn="ctr" rtl="0"/>
            <a:endParaRPr lang="de" sz="3600" dirty="0" smtClean="0">
              <a:solidFill>
                <a:prstClr val="black"/>
              </a:solidFill>
              <a:latin typeface="Verdana" pitchFamily="34" charset="0"/>
              <a:ea typeface="Verdana" pitchFamily="34" charset="0"/>
              <a:cs typeface="Verdana" pitchFamily="34" charset="0"/>
            </a:endParaRPr>
          </a:p>
          <a:p>
            <a:pPr algn="ctr" rtl="0"/>
            <a:endParaRPr lang="de" dirty="0">
              <a:solidFill>
                <a:prstClr val="white"/>
              </a:solidFill>
              <a:latin typeface="Verdana" pitchFamily="34" charset="0"/>
              <a:ea typeface="Verdana" pitchFamily="34" charset="0"/>
              <a:cs typeface="Verdana" pitchFamily="34" charset="0"/>
            </a:endParaRPr>
          </a:p>
        </p:txBody>
      </p:sp>
      <p:sp>
        <p:nvSpPr>
          <p:cNvPr id="6" name="TextBox 5"/>
          <p:cNvSpPr txBox="1"/>
          <p:nvPr/>
        </p:nvSpPr>
        <p:spPr>
          <a:xfrm>
            <a:off x="5076056" y="2060848"/>
            <a:ext cx="4067944" cy="4093428"/>
          </a:xfrm>
          <a:prstGeom prst="rect">
            <a:avLst/>
          </a:prstGeom>
          <a:noFill/>
        </p:spPr>
        <p:txBody>
          <a:bodyPr wrap="square" rtlCol="0">
            <a:spAutoFit/>
          </a:bodyPr>
          <a:lstStyle/>
          <a:p>
            <a:pPr rtl="0"/>
            <a:r>
              <a:rPr lang="de" sz="2400" b="1" dirty="0" smtClean="0">
                <a:solidFill>
                  <a:srgbClr val="716FB3"/>
                </a:solidFill>
                <a:latin typeface="Verdana" pitchFamily="34" charset="0"/>
                <a:ea typeface="Verdana" pitchFamily="34" charset="0"/>
                <a:cs typeface="Verdana" pitchFamily="34" charset="0"/>
              </a:rPr>
              <a:t>Vergabekriterien</a:t>
            </a:r>
            <a:endParaRPr lang="de" sz="2400" b="1" i="0" u="none" dirty="0">
              <a:solidFill>
                <a:srgbClr val="716FB3"/>
              </a:solidFill>
              <a:latin typeface="Verdana" pitchFamily="34" charset="0"/>
              <a:ea typeface="Verdana" pitchFamily="34" charset="0"/>
              <a:cs typeface="Verdana" pitchFamily="34" charset="0"/>
            </a:endParaRPr>
          </a:p>
          <a:p>
            <a:endParaRPr lang="de" sz="2400" dirty="0" smtClean="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Relevanz (25)</a:t>
            </a:r>
          </a:p>
          <a:p>
            <a:endParaRPr lang="de" sz="2000" dirty="0" smtClean="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Qualität von Inhalt und Aktivitäten (20)</a:t>
            </a:r>
          </a:p>
          <a:p>
            <a:endParaRPr lang="de" sz="2000" dirty="0" smtClean="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Promotion, Kommunikation, Branding (30)</a:t>
            </a:r>
          </a:p>
          <a:p>
            <a:endParaRPr lang="de" sz="2000" dirty="0" smtClean="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rPr>
              <a:t>Qualität der Plattform (25)</a:t>
            </a:r>
            <a:endParaRPr lang="de" sz="2000" dirty="0">
              <a:latin typeface="Verdana" pitchFamily="34" charset="0"/>
              <a:ea typeface="Verdana" pitchFamily="34" charset="0"/>
              <a:cs typeface="Verdana" pitchFamily="34" charset="0"/>
            </a:endParaRPr>
          </a:p>
          <a:p>
            <a:endParaRPr lang="de" sz="2800" b="1"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0450608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232" y="0"/>
            <a:ext cx="9594464" cy="6858000"/>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4575738" y="-34363"/>
            <a:ext cx="4326551"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968552" y="582067"/>
            <a:ext cx="3707904" cy="5816977"/>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LITERARISCHE ÜBERSETZUNGEN</a:t>
            </a:r>
            <a:endParaRPr lang="de" sz="2400" i="0" u="none" dirty="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a:p>
            <a:r>
              <a:rPr lang="de" sz="2400" b="1" dirty="0" smtClean="0">
                <a:solidFill>
                  <a:srgbClr val="716FB3"/>
                </a:solidFill>
                <a:latin typeface="Verdana" pitchFamily="34" charset="0"/>
                <a:ea typeface="Verdana" pitchFamily="34" charset="0"/>
                <a:cs typeface="Verdana" pitchFamily="34" charset="0"/>
              </a:rPr>
              <a:t>Ziele</a:t>
            </a:r>
          </a:p>
          <a:p>
            <a:endParaRPr lang="de" b="1" dirty="0" smtClean="0">
              <a:solidFill>
                <a:srgbClr val="716FB3"/>
              </a:solidFill>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Förderung der kulturellen und sprachlichen Vielfalt</a:t>
            </a:r>
            <a:endParaRPr lang="de" dirty="0">
              <a:latin typeface="Verdana" pitchFamily="34" charset="0"/>
              <a:ea typeface="Verdana" pitchFamily="34" charset="0"/>
              <a:cs typeface="Verdana" pitchFamily="34" charset="0"/>
            </a:endParaRPr>
          </a:p>
          <a:p>
            <a:endParaRPr lang="de" b="1" dirty="0" smtClean="0">
              <a:solidFill>
                <a:srgbClr val="716FB3"/>
              </a:solidFill>
              <a:latin typeface="Verdana" pitchFamily="34" charset="0"/>
              <a:ea typeface="Verdana" pitchFamily="34" charset="0"/>
              <a:cs typeface="Verdana" pitchFamily="34" charset="0"/>
            </a:endParaRPr>
          </a:p>
          <a:p>
            <a:pPr algn="l" rtl="0"/>
            <a:r>
              <a:rPr lang="de" dirty="0" smtClean="0">
                <a:latin typeface="Verdana" pitchFamily="34" charset="0"/>
                <a:ea typeface="Verdana" pitchFamily="34" charset="0"/>
                <a:cs typeface="Verdana" pitchFamily="34" charset="0"/>
              </a:rPr>
              <a:t>Förderung der transnationalen Zirkulation Europ. Literatur von hoher Qualität, Verbesserung des Zugangs zu lit. Werken, Erreichung neuer Publikumsschichten</a:t>
            </a:r>
          </a:p>
          <a:p>
            <a:pPr algn="l" rtl="0"/>
            <a:endParaRPr lang="de" sz="2400" dirty="0" smtClean="0">
              <a:latin typeface="Verdana" pitchFamily="34" charset="0"/>
              <a:ea typeface="Verdana" pitchFamily="34" charset="0"/>
              <a:cs typeface="Verdana" pitchFamily="34" charset="0"/>
            </a:endParaRPr>
          </a:p>
          <a:p>
            <a:pPr algn="l" rtl="0"/>
            <a:endParaRPr lang="de" sz="2400" dirty="0" smtClean="0">
              <a:latin typeface="Verdana" pitchFamily="34" charset="0"/>
              <a:ea typeface="Verdana" pitchFamily="34" charset="0"/>
              <a:cs typeface="Verdana" pitchFamily="34" charset="0"/>
            </a:endParaRPr>
          </a:p>
          <a:p>
            <a:pPr algn="l" rtl="0"/>
            <a:endParaRPr lang="de" sz="2400" dirty="0" smtClean="0">
              <a:latin typeface="Verdana" pitchFamily="34" charset="0"/>
              <a:ea typeface="Verdana" pitchFamily="34" charset="0"/>
              <a:cs typeface="Verdana" pitchFamily="34" charset="0"/>
            </a:endParaRPr>
          </a:p>
          <a:p>
            <a:pPr algn="l" rtl="0"/>
            <a:endParaRPr lang="de" sz="2400" dirty="0">
              <a:latin typeface="Verdana" pitchFamily="34" charset="0"/>
              <a:ea typeface="Verdana" pitchFamily="34" charset="0"/>
              <a:cs typeface="Verdana" pitchFamily="34" charset="0"/>
            </a:endParaRPr>
          </a:p>
        </p:txBody>
      </p:sp>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1026206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129766" y="142891"/>
            <a:ext cx="4536135"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7544" y="595422"/>
            <a:ext cx="4536504" cy="4708981"/>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Neuheiten </a:t>
            </a:r>
            <a:endParaRPr lang="de" sz="2400" i="0" u="none" dirty="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PR-Kosten und eBooks sind förderbar</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Stärkung der Rolle des Übersetzers durch Anfügung eines CVs</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Mehrjähr. Abkommen („FPA`s“)</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Automatische Punkte für Gewinner des Europ. Literaturpreises</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Budgetbasierte Kalkulation </a:t>
            </a:r>
          </a:p>
          <a:p>
            <a:pPr algn="l" rtl="0"/>
            <a:r>
              <a:rPr lang="de" dirty="0">
                <a:latin typeface="Verdana" pitchFamily="34" charset="0"/>
                <a:ea typeface="Verdana" pitchFamily="34" charset="0"/>
                <a:cs typeface="Verdana" pitchFamily="34" charset="0"/>
              </a:rPr>
              <a:t> </a:t>
            </a:r>
            <a:r>
              <a:rPr lang="de" dirty="0" smtClean="0">
                <a:latin typeface="Verdana" pitchFamily="34" charset="0"/>
                <a:ea typeface="Verdana" pitchFamily="34" charset="0"/>
                <a:cs typeface="Verdana" pitchFamily="34" charset="0"/>
              </a:rPr>
              <a:t>  (keine Flatrates mehr) </a:t>
            </a:r>
          </a:p>
          <a:p>
            <a:pPr algn="l" rtl="0"/>
            <a:endParaRPr lang="de" dirty="0" smtClean="0">
              <a:latin typeface="Verdana" pitchFamily="34" charset="0"/>
              <a:ea typeface="Verdana" pitchFamily="34" charset="0"/>
              <a:cs typeface="Verdana" pitchFamily="34" charset="0"/>
            </a:endParaRPr>
          </a:p>
          <a:p>
            <a:pPr algn="l" rtl="0"/>
            <a:r>
              <a:rPr lang="de" dirty="0" smtClean="0">
                <a:latin typeface="Verdana" pitchFamily="34" charset="0"/>
                <a:ea typeface="Verdana" pitchFamily="34" charset="0"/>
                <a:cs typeface="Verdana" pitchFamily="34" charset="0"/>
              </a:rPr>
              <a:t>Jährl. Calls</a:t>
            </a:r>
            <a:endParaRPr lang="de" dirty="0">
              <a:latin typeface="Verdana" pitchFamily="34" charset="0"/>
              <a:ea typeface="Verdana" pitchFamily="34" charset="0"/>
              <a:cs typeface="Verdana" pitchFamily="34" charset="0"/>
            </a:endParaRPr>
          </a:p>
          <a:p>
            <a:pPr algn="l" rtl="0"/>
            <a:r>
              <a:rPr lang="de" dirty="0" smtClean="0">
                <a:latin typeface="Verdana" pitchFamily="34" charset="0"/>
                <a:ea typeface="Verdana" pitchFamily="34" charset="0"/>
                <a:cs typeface="Verdana" pitchFamily="34" charset="0"/>
              </a:rPr>
              <a:t>FPAs (3 – 4 Jahre) </a:t>
            </a:r>
          </a:p>
          <a:p>
            <a:pPr algn="l" rtl="0"/>
            <a:r>
              <a:rPr lang="de" dirty="0" smtClean="0">
                <a:latin typeface="Verdana" pitchFamily="34" charset="0"/>
                <a:ea typeface="Verdana" pitchFamily="34" charset="0"/>
                <a:cs typeface="Verdana" pitchFamily="34" charset="0"/>
              </a:rPr>
              <a:t>2 Calls 2013, 2016 </a:t>
            </a:r>
            <a:endParaRPr lang="de" dirty="0">
              <a:latin typeface="Verdana" pitchFamily="34" charset="0"/>
              <a:ea typeface="Verdana" pitchFamily="34" charset="0"/>
              <a:cs typeface="Verdana" pitchFamily="34" charset="0"/>
            </a:endParaRPr>
          </a:p>
          <a:p>
            <a:pPr algn="l" rtl="0"/>
            <a:endParaRPr lang="de" dirty="0" smtClean="0">
              <a:latin typeface="Verdana" pitchFamily="34" charset="0"/>
              <a:ea typeface="Verdana" pitchFamily="34" charset="0"/>
              <a:cs typeface="Verdana" pitchFamily="34" charset="0"/>
            </a:endParaRPr>
          </a:p>
        </p:txBody>
      </p:sp>
      <p:sp>
        <p:nvSpPr>
          <p:cNvPr id="7" name="Freeform 5"/>
          <p:cNvSpPr/>
          <p:nvPr/>
        </p:nvSpPr>
        <p:spPr>
          <a:xfrm>
            <a:off x="6012160" y="330775"/>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901152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232" y="0"/>
            <a:ext cx="9594464" cy="6858000"/>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213483" y="31925"/>
            <a:ext cx="4365131"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reeform 5"/>
          <p:cNvSpPr/>
          <p:nvPr/>
        </p:nvSpPr>
        <p:spPr>
          <a:xfrm>
            <a:off x="6688376" y="5301208"/>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7" name="Rechteck 6"/>
          <p:cNvSpPr/>
          <p:nvPr/>
        </p:nvSpPr>
        <p:spPr>
          <a:xfrm>
            <a:off x="107504" y="620688"/>
            <a:ext cx="2600010" cy="369332"/>
          </a:xfrm>
          <a:prstGeom prst="rect">
            <a:avLst/>
          </a:prstGeom>
        </p:spPr>
        <p:txBody>
          <a:bodyPr wrap="square">
            <a:spAutoFit/>
          </a:bodyPr>
          <a:lstStyle/>
          <a:p>
            <a:r>
              <a:rPr lang="de" b="1" dirty="0" smtClean="0">
                <a:solidFill>
                  <a:srgbClr val="716FB3"/>
                </a:solidFill>
                <a:latin typeface="Verdana" pitchFamily="34" charset="0"/>
                <a:ea typeface="Verdana" pitchFamily="34" charset="0"/>
                <a:cs typeface="Verdana" pitchFamily="34" charset="0"/>
              </a:rPr>
              <a:t>Form</a:t>
            </a:r>
            <a:endParaRPr lang="de" b="1" dirty="0">
              <a:solidFill>
                <a:srgbClr val="716FB3"/>
              </a:solidFill>
              <a:latin typeface="Verdana" pitchFamily="34" charset="0"/>
              <a:ea typeface="Verdana" pitchFamily="34" charset="0"/>
              <a:cs typeface="Verdana" pitchFamily="34" charset="0"/>
            </a:endParaRPr>
          </a:p>
        </p:txBody>
      </p:sp>
      <p:sp>
        <p:nvSpPr>
          <p:cNvPr id="8" name="Rechteck 7"/>
          <p:cNvSpPr/>
          <p:nvPr/>
        </p:nvSpPr>
        <p:spPr>
          <a:xfrm>
            <a:off x="107504" y="1203719"/>
            <a:ext cx="4572000" cy="4801314"/>
          </a:xfrm>
          <a:prstGeom prst="rect">
            <a:avLst/>
          </a:prstGeom>
        </p:spPr>
        <p:txBody>
          <a:bodyPr>
            <a:spAutoFit/>
          </a:bodyPr>
          <a:lstStyle/>
          <a:p>
            <a:r>
              <a:rPr lang="de" dirty="0" smtClean="0">
                <a:latin typeface="Verdana" pitchFamily="34" charset="0"/>
                <a:ea typeface="Verdana" pitchFamily="34" charset="0"/>
                <a:cs typeface="Verdana" pitchFamily="34" charset="0"/>
              </a:rPr>
              <a:t>2-Jahresprojekte:</a:t>
            </a:r>
          </a:p>
          <a:p>
            <a:r>
              <a:rPr lang="de" dirty="0" smtClean="0">
                <a:latin typeface="Verdana" pitchFamily="34" charset="0"/>
                <a:ea typeface="Verdana" pitchFamily="34" charset="0"/>
                <a:cs typeface="Verdana" pitchFamily="34" charset="0"/>
              </a:rPr>
              <a:t>3 – 10 Werke</a:t>
            </a:r>
          </a:p>
          <a:p>
            <a:r>
              <a:rPr lang="de-DE" dirty="0" smtClean="0">
                <a:latin typeface="Verdana" pitchFamily="34" charset="0"/>
                <a:ea typeface="Verdana" pitchFamily="34" charset="0"/>
                <a:cs typeface="Verdana" pitchFamily="34" charset="0"/>
              </a:rPr>
              <a:t>M</a:t>
            </a:r>
            <a:r>
              <a:rPr lang="de" dirty="0" smtClean="0">
                <a:latin typeface="Verdana" pitchFamily="34" charset="0"/>
                <a:ea typeface="Verdana" pitchFamily="34" charset="0"/>
                <a:cs typeface="Verdana" pitchFamily="34" charset="0"/>
              </a:rPr>
              <a:t>ax. € 100.000, max. 50%</a:t>
            </a:r>
          </a:p>
          <a:p>
            <a:endParaRPr lang="de" dirty="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Mehrjahresprojekte („FPAs“):</a:t>
            </a:r>
          </a:p>
          <a:p>
            <a:r>
              <a:rPr lang="de" dirty="0" smtClean="0">
                <a:latin typeface="Verdana" pitchFamily="34" charset="0"/>
                <a:ea typeface="Verdana" pitchFamily="34" charset="0"/>
                <a:cs typeface="Verdana" pitchFamily="34" charset="0"/>
              </a:rPr>
              <a:t>5 – 10 Werke</a:t>
            </a:r>
          </a:p>
          <a:p>
            <a:r>
              <a:rPr lang="de" dirty="0" smtClean="0">
                <a:latin typeface="Verdana" pitchFamily="34" charset="0"/>
                <a:ea typeface="Verdana" pitchFamily="34" charset="0"/>
                <a:cs typeface="Verdana" pitchFamily="34" charset="0"/>
              </a:rPr>
              <a:t>Max: € 100.000/ Jahr, max. 50%</a:t>
            </a:r>
          </a:p>
          <a:p>
            <a:endParaRPr lang="de" dirty="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r>
              <a:rPr lang="de" b="1" dirty="0" smtClean="0">
                <a:latin typeface="Verdana" pitchFamily="34" charset="0"/>
                <a:ea typeface="Verdana" pitchFamily="34" charset="0"/>
                <a:cs typeface="Verdana" pitchFamily="34" charset="0"/>
              </a:rPr>
              <a:t>2014</a:t>
            </a:r>
            <a:r>
              <a:rPr lang="de" b="1" dirty="0">
                <a:latin typeface="Verdana" pitchFamily="34" charset="0"/>
                <a:ea typeface="Verdana" pitchFamily="34" charset="0"/>
                <a:cs typeface="Verdana" pitchFamily="34" charset="0"/>
              </a:rPr>
              <a:t>:</a:t>
            </a:r>
          </a:p>
          <a:p>
            <a:r>
              <a:rPr lang="de" dirty="0">
                <a:latin typeface="Verdana" pitchFamily="34" charset="0"/>
                <a:ea typeface="Verdana" pitchFamily="34" charset="0"/>
                <a:cs typeface="Verdana" pitchFamily="34" charset="0"/>
              </a:rPr>
              <a:t>+/ - 60 Projekte</a:t>
            </a:r>
          </a:p>
          <a:p>
            <a:r>
              <a:rPr lang="de" dirty="0">
                <a:latin typeface="Verdana" pitchFamily="34" charset="0"/>
                <a:ea typeface="Verdana" pitchFamily="34" charset="0"/>
                <a:cs typeface="Verdana" pitchFamily="34" charset="0"/>
              </a:rPr>
              <a:t>€ 3,6 Mio </a:t>
            </a:r>
            <a:endParaRPr lang="de" dirty="0" smtClean="0">
              <a:latin typeface="Verdana" pitchFamily="34" charset="0"/>
              <a:ea typeface="Verdana" pitchFamily="34" charset="0"/>
              <a:cs typeface="Verdana" pitchFamily="34" charset="0"/>
            </a:endParaRPr>
          </a:p>
          <a:p>
            <a:endParaRPr lang="de" dirty="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6147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0" b="-10000"/>
          </a:stretch>
        </a:blipFill>
        <a:effectLst/>
      </p:bgPr>
    </p:bg>
    <p:spTree>
      <p:nvGrpSpPr>
        <p:cNvPr id="1" name=""/>
        <p:cNvGrpSpPr/>
        <p:nvPr/>
      </p:nvGrpSpPr>
      <p:grpSpPr>
        <a:xfrm>
          <a:off x="0" y="0"/>
          <a:ext cx="0" cy="0"/>
          <a:chOff x="0" y="0"/>
          <a:chExt cx="0" cy="0"/>
        </a:xfrm>
      </p:grpSpPr>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2336002" y="-75290"/>
            <a:ext cx="5963064"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203848" y="582067"/>
            <a:ext cx="5472608" cy="400110"/>
          </a:xfrm>
          <a:prstGeom prst="rect">
            <a:avLst/>
          </a:prstGeom>
          <a:noFill/>
        </p:spPr>
        <p:txBody>
          <a:bodyPr wrap="square" rtlCol="0">
            <a:spAutoFit/>
          </a:bodyPr>
          <a:lstStyle/>
          <a:p>
            <a:pPr algn="l" rtl="0"/>
            <a:r>
              <a:rPr lang="de" sz="2000" b="1" i="0" u="none" dirty="0" smtClean="0">
                <a:solidFill>
                  <a:srgbClr val="716FB3"/>
                </a:solidFill>
                <a:latin typeface="Verdana" pitchFamily="34" charset="0"/>
                <a:ea typeface="Verdana" pitchFamily="34" charset="0"/>
                <a:cs typeface="Verdana" pitchFamily="34" charset="0"/>
              </a:rPr>
              <a:t>Förderfähigeitskriterien </a:t>
            </a:r>
            <a:endParaRPr lang="de" sz="2000" dirty="0" smtClean="0">
              <a:solidFill>
                <a:prstClr val="white"/>
              </a:solidFill>
              <a:latin typeface="Verdana" pitchFamily="34" charset="0"/>
              <a:ea typeface="Verdana" pitchFamily="34" charset="0"/>
              <a:cs typeface="Verdana" pitchFamily="34" charset="0"/>
            </a:endParaRPr>
          </a:p>
        </p:txBody>
      </p:sp>
      <p:sp>
        <p:nvSpPr>
          <p:cNvPr id="7" name="Rechteck 6"/>
          <p:cNvSpPr/>
          <p:nvPr/>
        </p:nvSpPr>
        <p:spPr>
          <a:xfrm>
            <a:off x="3131840" y="1006151"/>
            <a:ext cx="5616624" cy="5078313"/>
          </a:xfrm>
          <a:prstGeom prst="rect">
            <a:avLst/>
          </a:prstGeom>
        </p:spPr>
        <p:txBody>
          <a:bodyPr wrap="square">
            <a:spAutoFit/>
          </a:bodyPr>
          <a:lstStyle/>
          <a:p>
            <a:pPr marL="285750" indent="-285750">
              <a:buFont typeface="Symbol" pitchFamily="18" charset="2"/>
              <a:buChar char="-"/>
            </a:pPr>
            <a:r>
              <a:rPr lang="de-DE" dirty="0" smtClean="0">
                <a:latin typeface="Verdana" pitchFamily="34" charset="0"/>
                <a:ea typeface="Verdana" pitchFamily="34" charset="0"/>
                <a:cs typeface="Verdana" pitchFamily="34" charset="0"/>
              </a:rPr>
              <a:t>Übersetzungen in Sprachen der </a:t>
            </a:r>
            <a:r>
              <a:rPr lang="de-DE" dirty="0" err="1" smtClean="0">
                <a:latin typeface="Verdana" pitchFamily="34" charset="0"/>
                <a:ea typeface="Verdana" pitchFamily="34" charset="0"/>
                <a:cs typeface="Verdana" pitchFamily="34" charset="0"/>
              </a:rPr>
              <a:t>teiln</a:t>
            </a:r>
            <a:r>
              <a:rPr lang="de-DE" dirty="0" smtClean="0">
                <a:latin typeface="Verdana" pitchFamily="34" charset="0"/>
                <a:ea typeface="Verdana" pitchFamily="34" charset="0"/>
                <a:cs typeface="Verdana" pitchFamily="34" charset="0"/>
              </a:rPr>
              <a:t>. Länder, Latein und Griechisch </a:t>
            </a:r>
          </a:p>
          <a:p>
            <a:pPr marL="285750" indent="-285750">
              <a:buFont typeface="Symbol" pitchFamily="18" charset="2"/>
              <a:buChar char="-"/>
            </a:pPr>
            <a:r>
              <a:rPr lang="de-DE" dirty="0" smtClean="0">
                <a:latin typeface="Verdana" pitchFamily="34" charset="0"/>
                <a:ea typeface="Verdana" pitchFamily="34" charset="0"/>
                <a:cs typeface="Verdana" pitchFamily="34" charset="0"/>
              </a:rPr>
              <a:t>Ausgangs- oder Zielsprache ist offiz. Sprache eines EU/EFTA Landes</a:t>
            </a:r>
          </a:p>
          <a:p>
            <a:pPr marL="285750" indent="-285750">
              <a:buFont typeface="Symbol" pitchFamily="18" charset="2"/>
              <a:buChar char="-"/>
            </a:pPr>
            <a:r>
              <a:rPr lang="de-DE" dirty="0" smtClean="0">
                <a:latin typeface="Verdana" pitchFamily="34" charset="0"/>
                <a:ea typeface="Verdana" pitchFamily="34" charset="0"/>
                <a:cs typeface="Verdana" pitchFamily="34" charset="0"/>
              </a:rPr>
              <a:t>Zielsprache ist Muttersprache des/der </a:t>
            </a:r>
            <a:r>
              <a:rPr lang="de-DE" dirty="0" err="1" smtClean="0">
                <a:latin typeface="Verdana" pitchFamily="34" charset="0"/>
                <a:ea typeface="Verdana" pitchFamily="34" charset="0"/>
                <a:cs typeface="Verdana" pitchFamily="34" charset="0"/>
              </a:rPr>
              <a:t>ÜbersetzerIn</a:t>
            </a:r>
            <a:r>
              <a:rPr lang="de-DE" dirty="0" smtClean="0">
                <a:latin typeface="Verdana" pitchFamily="34" charset="0"/>
                <a:ea typeface="Verdana" pitchFamily="34" charset="0"/>
                <a:cs typeface="Verdana" pitchFamily="34" charset="0"/>
              </a:rPr>
              <a:t> (</a:t>
            </a:r>
            <a:r>
              <a:rPr lang="de-DE" dirty="0" err="1" smtClean="0">
                <a:latin typeface="Verdana" pitchFamily="34" charset="0"/>
                <a:ea typeface="Verdana" pitchFamily="34" charset="0"/>
                <a:cs typeface="Verdana" pitchFamily="34" charset="0"/>
              </a:rPr>
              <a:t>begründ</a:t>
            </a:r>
            <a:r>
              <a:rPr lang="de-DE" dirty="0" smtClean="0">
                <a:latin typeface="Verdana" pitchFamily="34" charset="0"/>
                <a:ea typeface="Verdana" pitchFamily="34" charset="0"/>
                <a:cs typeface="Verdana" pitchFamily="34" charset="0"/>
              </a:rPr>
              <a:t>. Ausnahmen)</a:t>
            </a:r>
          </a:p>
          <a:p>
            <a:pPr marL="285750" indent="-285750">
              <a:buFont typeface="Symbol" pitchFamily="18" charset="2"/>
              <a:buChar char="-"/>
            </a:pPr>
            <a:r>
              <a:rPr lang="de-DE" dirty="0" smtClean="0">
                <a:latin typeface="Verdana" pitchFamily="34" charset="0"/>
                <a:ea typeface="Verdana" pitchFamily="34" charset="0"/>
                <a:cs typeface="Verdana" pitchFamily="34" charset="0"/>
              </a:rPr>
              <a:t>Werke: Papier od. </a:t>
            </a:r>
            <a:r>
              <a:rPr lang="de-DE" dirty="0" err="1" smtClean="0">
                <a:latin typeface="Verdana" pitchFamily="34" charset="0"/>
                <a:ea typeface="Verdana" pitchFamily="34" charset="0"/>
                <a:cs typeface="Verdana" pitchFamily="34" charset="0"/>
              </a:rPr>
              <a:t>eBooks</a:t>
            </a:r>
            <a:endParaRPr lang="de-DE" dirty="0" smtClean="0">
              <a:latin typeface="Verdana" pitchFamily="34" charset="0"/>
              <a:ea typeface="Verdana" pitchFamily="34" charset="0"/>
              <a:cs typeface="Verdana" pitchFamily="34" charset="0"/>
            </a:endParaRPr>
          </a:p>
          <a:p>
            <a:pPr marL="285750" indent="-285750">
              <a:buFont typeface="Symbol" pitchFamily="18" charset="2"/>
              <a:buChar char="-"/>
            </a:pPr>
            <a:r>
              <a:rPr lang="de-DE" dirty="0" smtClean="0">
                <a:latin typeface="Verdana" pitchFamily="34" charset="0"/>
                <a:ea typeface="Verdana" pitchFamily="34" charset="0"/>
                <a:cs typeface="Verdana" pitchFamily="34" charset="0"/>
              </a:rPr>
              <a:t>Original veröffentlicht, nicht übersetzt (Neuübersetzung nach 50 J) </a:t>
            </a:r>
          </a:p>
          <a:p>
            <a:pPr marL="285750" indent="-285750">
              <a:buFont typeface="Symbol" pitchFamily="18" charset="2"/>
              <a:buChar char="-"/>
            </a:pPr>
            <a:r>
              <a:rPr lang="de-DE" dirty="0" smtClean="0">
                <a:latin typeface="Verdana" pitchFamily="34" charset="0"/>
                <a:ea typeface="Verdana" pitchFamily="34" charset="0"/>
                <a:cs typeface="Verdana" pitchFamily="34" charset="0"/>
              </a:rPr>
              <a:t>Autoren: Staatsbürg., Aufenthalt in förderbaren Ländern</a:t>
            </a:r>
          </a:p>
          <a:p>
            <a:pPr marL="285750" indent="-285750">
              <a:buFont typeface="Symbol" pitchFamily="18" charset="2"/>
              <a:buChar char="-"/>
            </a:pPr>
            <a:endParaRPr lang="de-DE" dirty="0">
              <a:latin typeface="Verdana" pitchFamily="34" charset="0"/>
              <a:ea typeface="Verdana" pitchFamily="34" charset="0"/>
              <a:cs typeface="Verdana" pitchFamily="34" charset="0"/>
            </a:endParaRPr>
          </a:p>
          <a:p>
            <a:r>
              <a:rPr lang="de-DE" sz="2000" b="1" dirty="0" smtClean="0">
                <a:solidFill>
                  <a:srgbClr val="716FB3"/>
                </a:solidFill>
                <a:latin typeface="Verdana" pitchFamily="34" charset="0"/>
                <a:ea typeface="Verdana" pitchFamily="34" charset="0"/>
                <a:cs typeface="Verdana" pitchFamily="34" charset="0"/>
              </a:rPr>
              <a:t>Förderbare Aktivitäten</a:t>
            </a:r>
          </a:p>
          <a:p>
            <a:pPr marL="285750" indent="-285750">
              <a:buFont typeface="Symbol" pitchFamily="18" charset="2"/>
              <a:buChar char="-"/>
            </a:pPr>
            <a:r>
              <a:rPr lang="de-DE" dirty="0">
                <a:latin typeface="Verdana" pitchFamily="34" charset="0"/>
                <a:ea typeface="Verdana" pitchFamily="34" charset="0"/>
                <a:cs typeface="Verdana" pitchFamily="34" charset="0"/>
              </a:rPr>
              <a:t>Übersetzung </a:t>
            </a:r>
            <a:r>
              <a:rPr lang="de-DE" dirty="0" smtClean="0">
                <a:latin typeface="Verdana" pitchFamily="34" charset="0"/>
                <a:ea typeface="Verdana" pitchFamily="34" charset="0"/>
                <a:cs typeface="Verdana" pitchFamily="34" charset="0"/>
              </a:rPr>
              <a:t>von Werken bzw. Ausschnitte</a:t>
            </a:r>
            <a:endParaRPr lang="de-DE" dirty="0">
              <a:latin typeface="Verdana" pitchFamily="34" charset="0"/>
              <a:ea typeface="Verdana" pitchFamily="34" charset="0"/>
              <a:cs typeface="Verdana" pitchFamily="34" charset="0"/>
            </a:endParaRPr>
          </a:p>
          <a:p>
            <a:pPr marL="285750" indent="-285750">
              <a:buFont typeface="Symbol" pitchFamily="18" charset="2"/>
              <a:buChar char="-"/>
            </a:pPr>
            <a:r>
              <a:rPr lang="de-DE" dirty="0" smtClean="0">
                <a:latin typeface="Verdana" pitchFamily="34" charset="0"/>
                <a:ea typeface="Verdana" pitchFamily="34" charset="0"/>
                <a:cs typeface="Verdana" pitchFamily="34" charset="0"/>
              </a:rPr>
              <a:t>Veröffentlichung </a:t>
            </a:r>
            <a:r>
              <a:rPr lang="de-DE" sz="1600" dirty="0" smtClean="0">
                <a:latin typeface="Verdana" pitchFamily="34" charset="0"/>
                <a:ea typeface="Verdana" pitchFamily="34" charset="0"/>
                <a:cs typeface="Verdana" pitchFamily="34" charset="0"/>
              </a:rPr>
              <a:t>(Copyright, Druck, Lektorat, Design)</a:t>
            </a:r>
          </a:p>
          <a:p>
            <a:pPr marL="285750" indent="-285750">
              <a:buFont typeface="Symbol" pitchFamily="18" charset="2"/>
              <a:buChar char="-"/>
            </a:pPr>
            <a:r>
              <a:rPr lang="de-DE" dirty="0" smtClean="0">
                <a:latin typeface="Verdana" pitchFamily="34" charset="0"/>
                <a:ea typeface="Verdana" pitchFamily="34" charset="0"/>
                <a:cs typeface="Verdana" pitchFamily="34" charset="0"/>
              </a:rPr>
              <a:t>PR Events </a:t>
            </a:r>
            <a:r>
              <a:rPr lang="de-DE" sz="1600" dirty="0" smtClean="0">
                <a:latin typeface="Verdana" pitchFamily="34" charset="0"/>
                <a:ea typeface="Verdana" pitchFamily="34" charset="0"/>
                <a:cs typeface="Verdana" pitchFamily="34" charset="0"/>
              </a:rPr>
              <a:t>(Special Events, Marketing) </a:t>
            </a:r>
            <a:endParaRPr lang="de-DE" sz="1600" dirty="0">
              <a:latin typeface="Verdana" pitchFamily="34" charset="0"/>
              <a:ea typeface="Verdana" pitchFamily="34" charset="0"/>
              <a:cs typeface="Verdana" pitchFamily="34" charset="0"/>
            </a:endParaRPr>
          </a:p>
          <a:p>
            <a:pPr marL="285750" indent="-285750">
              <a:buFont typeface="Symbol" pitchFamily="18" charset="2"/>
              <a:buChar char="-"/>
            </a:pPr>
            <a:r>
              <a:rPr lang="de-DE" dirty="0" smtClean="0">
                <a:latin typeface="Verdana" pitchFamily="34" charset="0"/>
                <a:ea typeface="Verdana" pitchFamily="34" charset="0"/>
                <a:cs typeface="Verdana" pitchFamily="34" charset="0"/>
              </a:rPr>
              <a:t>Keine Personalkosten, keine </a:t>
            </a:r>
            <a:r>
              <a:rPr lang="de-DE" dirty="0" err="1" smtClean="0">
                <a:latin typeface="Verdana" pitchFamily="34" charset="0"/>
                <a:ea typeface="Verdana" pitchFamily="34" charset="0"/>
                <a:cs typeface="Verdana" pitchFamily="34" charset="0"/>
              </a:rPr>
              <a:t>indir</a:t>
            </a:r>
            <a:r>
              <a:rPr lang="de-DE" dirty="0" smtClean="0">
                <a:latin typeface="Verdana" pitchFamily="34" charset="0"/>
                <a:ea typeface="Verdana" pitchFamily="34" charset="0"/>
                <a:cs typeface="Verdana" pitchFamily="34" charset="0"/>
              </a:rPr>
              <a:t>. Kosten</a:t>
            </a:r>
            <a:endParaRPr lang="de-DE" dirty="0">
              <a:latin typeface="Verdana" pitchFamily="34" charset="0"/>
              <a:ea typeface="Verdana" pitchFamily="34" charset="0"/>
              <a:cs typeface="Verdana" pitchFamily="34" charset="0"/>
            </a:endParaRPr>
          </a:p>
        </p:txBody>
      </p:sp>
      <p:sp>
        <p:nvSpPr>
          <p:cNvPr id="2" name="Rechteck 1"/>
          <p:cNvSpPr/>
          <p:nvPr/>
        </p:nvSpPr>
        <p:spPr>
          <a:xfrm>
            <a:off x="4355976" y="6211669"/>
            <a:ext cx="4572000" cy="261610"/>
          </a:xfrm>
          <a:prstGeom prst="rect">
            <a:avLst/>
          </a:prstGeom>
        </p:spPr>
        <p:txBody>
          <a:bodyPr>
            <a:spAutoFit/>
          </a:bodyPr>
          <a:lstStyle/>
          <a:p>
            <a:pPr algn="r"/>
            <a:r>
              <a:rPr lang="de" sz="1100" i="1" dirty="0"/>
              <a:t>Logo: ©Igor Manasteriotti und Mia Maric/ </a:t>
            </a:r>
            <a:r>
              <a:rPr lang="de" sz="1100" i="1" dirty="0" smtClean="0"/>
              <a:t>Phonart </a:t>
            </a:r>
            <a:endParaRPr lang="de" sz="1100" i="1" dirty="0"/>
          </a:p>
        </p:txBody>
      </p:sp>
    </p:spTree>
    <p:extLst>
      <p:ext uri="{BB962C8B-B14F-4D97-AF65-F5344CB8AC3E}">
        <p14:creationId xmlns:p14="http://schemas.microsoft.com/office/powerpoint/2010/main" val="6888581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 y="0"/>
            <a:ext cx="10436088" cy="6957392"/>
          </a:xfrm>
          <a:prstGeom prst="rect">
            <a:avLst/>
          </a:prstGeom>
        </p:spPr>
      </p:pic>
      <p:sp>
        <p:nvSpPr>
          <p:cNvPr id="4" name="Freeform 3"/>
          <p:cNvSpPr/>
          <p:nvPr/>
        </p:nvSpPr>
        <p:spPr>
          <a:xfrm>
            <a:off x="-571500" y="776299"/>
            <a:ext cx="5647556" cy="5749045"/>
          </a:xfrm>
          <a:custGeom>
            <a:avLst/>
            <a:gdLst>
              <a:gd name="connsiteX0" fmla="*/ 2590800 w 2590800"/>
              <a:gd name="connsiteY0" fmla="*/ 1310640 h 1310640"/>
              <a:gd name="connsiteX1" fmla="*/ 2590800 w 2590800"/>
              <a:gd name="connsiteY1" fmla="*/ 1310640 h 1310640"/>
              <a:gd name="connsiteX2" fmla="*/ 2590800 w 2590800"/>
              <a:gd name="connsiteY2" fmla="*/ 1066800 h 1310640"/>
              <a:gd name="connsiteX3" fmla="*/ 2575560 w 2590800"/>
              <a:gd name="connsiteY3" fmla="*/ 0 h 1310640"/>
              <a:gd name="connsiteX4" fmla="*/ 198120 w 2590800"/>
              <a:gd name="connsiteY4" fmla="*/ 30480 h 1310640"/>
              <a:gd name="connsiteX5" fmla="*/ 0 w 2590800"/>
              <a:gd name="connsiteY5" fmla="*/ 1310640 h 1310640"/>
              <a:gd name="connsiteX6" fmla="*/ 2590800 w 2590800"/>
              <a:gd name="connsiteY6" fmla="*/ 1310640 h 131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800" h="1310640">
                <a:moveTo>
                  <a:pt x="2590800" y="1310640"/>
                </a:moveTo>
                <a:lnTo>
                  <a:pt x="2590800" y="1310640"/>
                </a:lnTo>
                <a:lnTo>
                  <a:pt x="2590800" y="1066800"/>
                </a:lnTo>
                <a:lnTo>
                  <a:pt x="2575560" y="0"/>
                </a:lnTo>
                <a:lnTo>
                  <a:pt x="198120" y="30480"/>
                </a:lnTo>
                <a:lnTo>
                  <a:pt x="0" y="1310640"/>
                </a:lnTo>
                <a:lnTo>
                  <a:pt x="2590800" y="1310640"/>
                </a:lnTo>
                <a:close/>
              </a:path>
            </a:pathLst>
          </a:cu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 sz="3600" b="1" dirty="0" smtClean="0">
              <a:solidFill>
                <a:schemeClr val="accent6"/>
              </a:solidFill>
              <a:latin typeface="Verdana" pitchFamily="34" charset="0"/>
              <a:ea typeface="Verdana" pitchFamily="34" charset="0"/>
              <a:cs typeface="Verdana" pitchFamily="34" charset="0"/>
            </a:endParaRPr>
          </a:p>
          <a:p>
            <a:pPr algn="ctr" rtl="0"/>
            <a:endParaRPr lang="de" sz="3600" dirty="0" smtClean="0">
              <a:solidFill>
                <a:prstClr val="black"/>
              </a:solidFill>
              <a:latin typeface="Verdana" pitchFamily="34" charset="0"/>
              <a:ea typeface="Verdana" pitchFamily="34" charset="0"/>
              <a:cs typeface="Verdana" pitchFamily="34" charset="0"/>
            </a:endParaRPr>
          </a:p>
          <a:p>
            <a:pPr algn="ctr" rtl="0"/>
            <a:endParaRPr lang="de" dirty="0">
              <a:solidFill>
                <a:prstClr val="white"/>
              </a:solidFill>
            </a:endParaRPr>
          </a:p>
        </p:txBody>
      </p:sp>
      <p:sp>
        <p:nvSpPr>
          <p:cNvPr id="6" name="TextBox 5"/>
          <p:cNvSpPr txBox="1"/>
          <p:nvPr/>
        </p:nvSpPr>
        <p:spPr>
          <a:xfrm>
            <a:off x="0" y="908721"/>
            <a:ext cx="4646544" cy="4708981"/>
          </a:xfrm>
          <a:prstGeom prst="rect">
            <a:avLst/>
          </a:prstGeom>
          <a:noFill/>
        </p:spPr>
        <p:txBody>
          <a:bodyPr wrap="square" rtlCol="0">
            <a:spAutoFit/>
          </a:bodyPr>
          <a:lstStyle/>
          <a:p>
            <a:endParaRPr lang="de-DE" sz="2400" b="1" dirty="0" smtClean="0">
              <a:solidFill>
                <a:srgbClr val="716FB3"/>
              </a:solidFill>
              <a:latin typeface="Verdana" pitchFamily="34" charset="0"/>
              <a:ea typeface="Verdana" pitchFamily="34" charset="0"/>
              <a:cs typeface="Verdana" pitchFamily="34" charset="0"/>
            </a:endParaRPr>
          </a:p>
          <a:p>
            <a:r>
              <a:rPr lang="de-DE" sz="2400" b="1" dirty="0" smtClean="0">
                <a:solidFill>
                  <a:srgbClr val="716FB3"/>
                </a:solidFill>
                <a:latin typeface="Verdana" pitchFamily="34" charset="0"/>
                <a:ea typeface="Verdana" pitchFamily="34" charset="0"/>
                <a:cs typeface="Verdana" pitchFamily="34" charset="0"/>
              </a:rPr>
              <a:t>Audiovisuelle </a:t>
            </a:r>
            <a:r>
              <a:rPr lang="de-DE" sz="2400" b="1" dirty="0">
                <a:solidFill>
                  <a:srgbClr val="716FB3"/>
                </a:solidFill>
                <a:latin typeface="Verdana" pitchFamily="34" charset="0"/>
                <a:ea typeface="Verdana" pitchFamily="34" charset="0"/>
                <a:cs typeface="Verdana" pitchFamily="34" charset="0"/>
              </a:rPr>
              <a:t>Aktivitäten</a:t>
            </a:r>
          </a:p>
          <a:p>
            <a:pPr rtl="0"/>
            <a:endParaRPr lang="de-DE" sz="2000" dirty="0" smtClean="0">
              <a:latin typeface="Verdana" pitchFamily="34" charset="0"/>
              <a:ea typeface="Verdana" pitchFamily="34" charset="0"/>
              <a:cs typeface="Verdana" pitchFamily="34" charset="0"/>
            </a:endParaRPr>
          </a:p>
          <a:p>
            <a:pPr rtl="0"/>
            <a:endParaRPr lang="de-DE" sz="2000" dirty="0" smtClean="0">
              <a:latin typeface="Verdana" pitchFamily="34" charset="0"/>
              <a:ea typeface="Verdana" pitchFamily="34" charset="0"/>
              <a:cs typeface="Verdana" pitchFamily="34" charset="0"/>
            </a:endParaRPr>
          </a:p>
          <a:p>
            <a:pPr rtl="0"/>
            <a:r>
              <a:rPr lang="de-DE" sz="2000" dirty="0" smtClean="0">
                <a:latin typeface="Verdana" pitchFamily="34" charset="0"/>
                <a:ea typeface="Verdana" pitchFamily="34" charset="0"/>
                <a:cs typeface="Verdana" pitchFamily="34" charset="0"/>
              </a:rPr>
              <a:t>… si</a:t>
            </a:r>
            <a:r>
              <a:rPr lang="de" sz="2000" dirty="0" smtClean="0">
                <a:latin typeface="Verdana" pitchFamily="34" charset="0"/>
                <a:ea typeface="Verdana" pitchFamily="34" charset="0"/>
                <a:cs typeface="Verdana" pitchFamily="34" charset="0"/>
              </a:rPr>
              <a:t>nd förderbar:</a:t>
            </a:r>
          </a:p>
          <a:p>
            <a:pPr rtl="0"/>
            <a:r>
              <a:rPr lang="de" sz="2000" dirty="0" smtClean="0">
                <a:latin typeface="Verdana" pitchFamily="34" charset="0"/>
                <a:ea typeface="Verdana" pitchFamily="34" charset="0"/>
                <a:cs typeface="Verdana" pitchFamily="34" charset="0"/>
              </a:rPr>
              <a:t>wenn sie kulturelle Aktivitäten ergänzen</a:t>
            </a:r>
          </a:p>
          <a:p>
            <a:pPr rtl="0"/>
            <a:endParaRPr lang="de" sz="2000" dirty="0">
              <a:latin typeface="Verdana" pitchFamily="34" charset="0"/>
              <a:ea typeface="Verdana" pitchFamily="34" charset="0"/>
              <a:cs typeface="Verdana" pitchFamily="34" charset="0"/>
            </a:endParaRPr>
          </a:p>
          <a:p>
            <a:pPr rtl="0"/>
            <a:r>
              <a:rPr lang="de" sz="2000" dirty="0" smtClean="0">
                <a:latin typeface="Verdana" pitchFamily="34" charset="0"/>
                <a:ea typeface="Verdana" pitchFamily="34" charset="0"/>
                <a:cs typeface="Verdana" pitchFamily="34" charset="0"/>
              </a:rPr>
              <a:t>Akteure aus AV-Bereich können in  Netzwerke und Plattformen</a:t>
            </a:r>
          </a:p>
          <a:p>
            <a:pPr rtl="0"/>
            <a:r>
              <a:rPr lang="de-DE" sz="2000" dirty="0" smtClean="0">
                <a:latin typeface="Verdana" pitchFamily="34" charset="0"/>
                <a:ea typeface="Verdana" pitchFamily="34" charset="0"/>
                <a:cs typeface="Verdana" pitchFamily="34" charset="0"/>
              </a:rPr>
              <a:t>einbezogen werden</a:t>
            </a:r>
            <a:r>
              <a:rPr lang="de" sz="2000" dirty="0" smtClean="0">
                <a:latin typeface="Verdana" pitchFamily="34" charset="0"/>
                <a:ea typeface="Verdana" pitchFamily="34" charset="0"/>
                <a:cs typeface="Verdana" pitchFamily="34" charset="0"/>
              </a:rPr>
              <a:t>. </a:t>
            </a:r>
          </a:p>
          <a:p>
            <a:pPr rtl="0"/>
            <a:endParaRPr lang="de" sz="2400" dirty="0">
              <a:latin typeface="Verdana" pitchFamily="34" charset="0"/>
              <a:ea typeface="Verdana" pitchFamily="34" charset="0"/>
              <a:cs typeface="Verdana" pitchFamily="34" charset="0"/>
            </a:endParaRPr>
          </a:p>
          <a:p>
            <a:pPr rtl="0"/>
            <a:endParaRPr lang="de" sz="2400" dirty="0" smtClean="0">
              <a:latin typeface="Verdana" pitchFamily="34" charset="0"/>
              <a:ea typeface="Verdana" pitchFamily="34" charset="0"/>
              <a:cs typeface="Verdana" pitchFamily="34" charset="0"/>
            </a:endParaRPr>
          </a:p>
          <a:p>
            <a:pPr rtl="0"/>
            <a:endParaRPr lang="de" sz="2400" dirty="0">
              <a:latin typeface="Verdana" pitchFamily="34" charset="0"/>
              <a:ea typeface="Verdana" pitchFamily="34" charset="0"/>
              <a:cs typeface="Verdana" pitchFamily="34" charset="0"/>
            </a:endParaRPr>
          </a:p>
        </p:txBody>
      </p:sp>
      <p:sp>
        <p:nvSpPr>
          <p:cNvPr id="8" name="Freeform 7"/>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746914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758" y="-128860"/>
            <a:ext cx="10779886" cy="7186590"/>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79542">
            <a:off x="3975296" y="97305"/>
            <a:ext cx="5852569" cy="6975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355976" y="555804"/>
            <a:ext cx="4968552" cy="800219"/>
          </a:xfrm>
          <a:prstGeom prst="rect">
            <a:avLst/>
          </a:prstGeom>
          <a:noFill/>
        </p:spPr>
        <p:txBody>
          <a:bodyPr wrap="square" rtlCol="0">
            <a:spAutoFit/>
          </a:bodyPr>
          <a:lstStyle/>
          <a:p>
            <a:pPr algn="l" rtl="0"/>
            <a:r>
              <a:rPr lang="de" sz="2400" b="1" i="0" u="none" dirty="0" smtClean="0">
                <a:solidFill>
                  <a:srgbClr val="716FB3"/>
                </a:solidFill>
                <a:latin typeface="Verdana" pitchFamily="34" charset="0"/>
                <a:ea typeface="Verdana" pitchFamily="34" charset="0"/>
                <a:cs typeface="Verdana" pitchFamily="34" charset="0"/>
              </a:rPr>
              <a:t>FINANCIAL RULES</a:t>
            </a:r>
            <a:endParaRPr lang="de" sz="2400" dirty="0" smtClean="0">
              <a:solidFill>
                <a:prstClr val="white"/>
              </a:solidFill>
              <a:latin typeface="Verdana" pitchFamily="34" charset="0"/>
              <a:ea typeface="Verdana" pitchFamily="34" charset="0"/>
              <a:cs typeface="Verdana" pitchFamily="34" charset="0"/>
            </a:endParaRPr>
          </a:p>
          <a:p>
            <a:endParaRPr lang="de" sz="2200" dirty="0" smtClean="0">
              <a:latin typeface="Verdana" pitchFamily="34" charset="0"/>
              <a:ea typeface="Verdana" pitchFamily="34" charset="0"/>
              <a:cs typeface="Verdana" pitchFamily="34" charset="0"/>
            </a:endParaRPr>
          </a:p>
        </p:txBody>
      </p:sp>
      <p:sp>
        <p:nvSpPr>
          <p:cNvPr id="6" name="Freeform 5"/>
          <p:cNvSpPr/>
          <p:nvPr/>
        </p:nvSpPr>
        <p:spPr>
          <a:xfrm>
            <a:off x="395536" y="43431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smtClean="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3" name="Rechteck 2"/>
          <p:cNvSpPr/>
          <p:nvPr/>
        </p:nvSpPr>
        <p:spPr>
          <a:xfrm>
            <a:off x="4355976" y="1484784"/>
            <a:ext cx="5184576" cy="5047536"/>
          </a:xfrm>
          <a:prstGeom prst="rect">
            <a:avLst/>
          </a:prstGeom>
        </p:spPr>
        <p:txBody>
          <a:bodyPr wrap="square">
            <a:spAutoFit/>
          </a:bodyPr>
          <a:lstStyle/>
          <a:p>
            <a:r>
              <a:rPr lang="de" sz="1600" dirty="0" smtClean="0">
                <a:latin typeface="Verdana" pitchFamily="34" charset="0"/>
                <a:ea typeface="Verdana" pitchFamily="34" charset="0"/>
                <a:cs typeface="Verdana" pitchFamily="34" charset="0"/>
              </a:rPr>
              <a:t>Antragesteller/ Mitorganisatoren müssen z.Zp. </a:t>
            </a:r>
            <a:r>
              <a:rPr lang="de-DE" sz="1600" dirty="0">
                <a:latin typeface="Verdana" pitchFamily="34" charset="0"/>
                <a:ea typeface="Verdana" pitchFamily="34" charset="0"/>
                <a:cs typeface="Verdana" pitchFamily="34" charset="0"/>
              </a:rPr>
              <a:t>d</a:t>
            </a:r>
            <a:r>
              <a:rPr lang="de" sz="1600" dirty="0" smtClean="0">
                <a:latin typeface="Verdana" pitchFamily="34" charset="0"/>
                <a:ea typeface="Verdana" pitchFamily="34" charset="0"/>
                <a:cs typeface="Verdana" pitchFamily="34" charset="0"/>
              </a:rPr>
              <a:t>er Antragestellung seit 2 Jahren als Rechtsperson bestehen</a:t>
            </a:r>
          </a:p>
          <a:p>
            <a:endParaRPr lang="de" sz="1600" dirty="0" smtClean="0">
              <a:latin typeface="Verdana" pitchFamily="34" charset="0"/>
              <a:ea typeface="Verdana" pitchFamily="34" charset="0"/>
              <a:cs typeface="Verdana" pitchFamily="34" charset="0"/>
            </a:endParaRPr>
          </a:p>
          <a:p>
            <a:r>
              <a:rPr lang="de" sz="1600" dirty="0" smtClean="0">
                <a:latin typeface="Verdana" pitchFamily="34" charset="0"/>
                <a:ea typeface="Verdana" pitchFamily="34" charset="0"/>
                <a:cs typeface="Verdana" pitchFamily="34" charset="0"/>
              </a:rPr>
              <a:t>Drittlandkosten</a:t>
            </a:r>
            <a:r>
              <a:rPr lang="de" sz="1600" dirty="0">
                <a:latin typeface="Verdana" pitchFamily="34" charset="0"/>
                <a:ea typeface="Verdana" pitchFamily="34" charset="0"/>
                <a:cs typeface="Verdana" pitchFamily="34" charset="0"/>
              </a:rPr>
              <a:t>(Kosten in Zusammenhang m</a:t>
            </a:r>
            <a:r>
              <a:rPr lang="de-DE" sz="1600" dirty="0" err="1">
                <a:latin typeface="Verdana" pitchFamily="34" charset="0"/>
                <a:ea typeface="Verdana" pitchFamily="34" charset="0"/>
                <a:cs typeface="Verdana" pitchFamily="34" charset="0"/>
              </a:rPr>
              <a:t>it</a:t>
            </a:r>
            <a:r>
              <a:rPr lang="de" sz="1600" dirty="0">
                <a:latin typeface="Verdana" pitchFamily="34" charset="0"/>
                <a:ea typeface="Verdana" pitchFamily="34" charset="0"/>
                <a:cs typeface="Verdana" pitchFamily="34" charset="0"/>
              </a:rPr>
              <a:t> Personen, Organisationen, Aktivitäten</a:t>
            </a:r>
            <a:r>
              <a:rPr lang="de" sz="1600" dirty="0" smtClean="0">
                <a:latin typeface="Verdana" pitchFamily="34" charset="0"/>
                <a:ea typeface="Verdana" pitchFamily="34" charset="0"/>
                <a:cs typeface="Verdana" pitchFamily="34" charset="0"/>
              </a:rPr>
              <a:t>): </a:t>
            </a:r>
            <a:endParaRPr lang="de" sz="1600" dirty="0">
              <a:latin typeface="Verdana" pitchFamily="34" charset="0"/>
              <a:ea typeface="Verdana" pitchFamily="34" charset="0"/>
              <a:cs typeface="Verdana" pitchFamily="34" charset="0"/>
            </a:endParaRPr>
          </a:p>
          <a:p>
            <a:r>
              <a:rPr lang="de" sz="1600" dirty="0" smtClean="0">
                <a:latin typeface="Verdana" pitchFamily="34" charset="0"/>
                <a:ea typeface="Verdana" pitchFamily="34" charset="0"/>
                <a:cs typeface="Verdana" pitchFamily="34" charset="0"/>
              </a:rPr>
              <a:t>max</a:t>
            </a:r>
            <a:r>
              <a:rPr lang="de" sz="1600" dirty="0">
                <a:latin typeface="Verdana" pitchFamily="34" charset="0"/>
                <a:ea typeface="Verdana" pitchFamily="34" charset="0"/>
                <a:cs typeface="Verdana" pitchFamily="34" charset="0"/>
              </a:rPr>
              <a:t>. 30% des förderbaren </a:t>
            </a:r>
            <a:r>
              <a:rPr lang="de" sz="1600" dirty="0" smtClean="0">
                <a:latin typeface="Verdana" pitchFamily="34" charset="0"/>
                <a:ea typeface="Verdana" pitchFamily="34" charset="0"/>
                <a:cs typeface="Verdana" pitchFamily="34" charset="0"/>
              </a:rPr>
              <a:t>Budgets</a:t>
            </a:r>
          </a:p>
          <a:p>
            <a:endParaRPr lang="de" sz="1600" dirty="0" smtClean="0">
              <a:latin typeface="Verdana" pitchFamily="34" charset="0"/>
              <a:ea typeface="Verdana" pitchFamily="34" charset="0"/>
              <a:cs typeface="Verdana" pitchFamily="34" charset="0"/>
            </a:endParaRPr>
          </a:p>
          <a:p>
            <a:r>
              <a:rPr lang="de" sz="1600" dirty="0" smtClean="0">
                <a:latin typeface="Verdana" pitchFamily="34" charset="0"/>
                <a:ea typeface="Verdana" pitchFamily="34" charset="0"/>
                <a:cs typeface="Verdana" pitchFamily="34" charset="0"/>
              </a:rPr>
              <a:t>Keine Grenzen für: </a:t>
            </a:r>
          </a:p>
          <a:p>
            <a:r>
              <a:rPr lang="de" sz="1600" dirty="0" smtClean="0">
                <a:latin typeface="Verdana" pitchFamily="34" charset="0"/>
                <a:ea typeface="Verdana" pitchFamily="34" charset="0"/>
                <a:cs typeface="Verdana" pitchFamily="34" charset="0"/>
              </a:rPr>
              <a:t>- Personalkosten (Projektmanagement, externe Dienste, Honorare für Künstler, Wissenschaftler, Techniker) </a:t>
            </a:r>
          </a:p>
          <a:p>
            <a:r>
              <a:rPr lang="de" sz="1600" dirty="0" smtClean="0">
                <a:latin typeface="Verdana" pitchFamily="34" charset="0"/>
                <a:ea typeface="Verdana" pitchFamily="34" charset="0"/>
                <a:cs typeface="Verdana" pitchFamily="34" charset="0"/>
              </a:rPr>
              <a:t>- Subcontracting/ Auftragsvergabe</a:t>
            </a:r>
          </a:p>
          <a:p>
            <a:endParaRPr lang="de" sz="1600" dirty="0">
              <a:latin typeface="Verdana" pitchFamily="34" charset="0"/>
              <a:ea typeface="Verdana" pitchFamily="34" charset="0"/>
              <a:cs typeface="Verdana" pitchFamily="34" charset="0"/>
            </a:endParaRPr>
          </a:p>
          <a:p>
            <a:r>
              <a:rPr lang="de" sz="1600" dirty="0" smtClean="0">
                <a:latin typeface="Verdana" pitchFamily="34" charset="0"/>
                <a:ea typeface="Verdana" pitchFamily="34" charset="0"/>
                <a:cs typeface="Verdana" pitchFamily="34" charset="0"/>
              </a:rPr>
              <a:t>Kooperationsabkommen für alle Projekte</a:t>
            </a:r>
          </a:p>
          <a:p>
            <a:endParaRPr lang="de" sz="1600" dirty="0">
              <a:latin typeface="Verdana" pitchFamily="34" charset="0"/>
              <a:ea typeface="Verdana" pitchFamily="34" charset="0"/>
              <a:cs typeface="Verdana" pitchFamily="34" charset="0"/>
            </a:endParaRPr>
          </a:p>
          <a:p>
            <a:r>
              <a:rPr lang="de" sz="1600" dirty="0" smtClean="0">
                <a:latin typeface="Verdana" pitchFamily="34" charset="0"/>
                <a:ea typeface="Verdana" pitchFamily="34" charset="0"/>
                <a:cs typeface="Verdana" pitchFamily="34" charset="0"/>
              </a:rPr>
              <a:t>Audit </a:t>
            </a:r>
          </a:p>
          <a:p>
            <a:r>
              <a:rPr lang="de" sz="1600" dirty="0" smtClean="0">
                <a:latin typeface="Verdana" pitchFamily="34" charset="0"/>
                <a:ea typeface="Verdana" pitchFamily="34" charset="0"/>
                <a:cs typeface="Verdana" pitchFamily="34" charset="0"/>
              </a:rPr>
              <a:t>Typ I: EU-Zuschuss &gt; 60.000 </a:t>
            </a:r>
            <a:r>
              <a:rPr lang="de" sz="1600" u="sng" dirty="0" smtClean="0">
                <a:latin typeface="Verdana" pitchFamily="34" charset="0"/>
                <a:ea typeface="Verdana" pitchFamily="34" charset="0"/>
                <a:cs typeface="Verdana" pitchFamily="34" charset="0"/>
              </a:rPr>
              <a:t>&lt;</a:t>
            </a:r>
            <a:r>
              <a:rPr lang="de" sz="1600" dirty="0" smtClean="0">
                <a:latin typeface="Verdana" pitchFamily="34" charset="0"/>
                <a:ea typeface="Verdana" pitchFamily="34" charset="0"/>
                <a:cs typeface="Verdana" pitchFamily="34" charset="0"/>
              </a:rPr>
              <a:t> 750.000 €</a:t>
            </a:r>
          </a:p>
          <a:p>
            <a:r>
              <a:rPr lang="de" sz="1600" dirty="0" smtClean="0">
                <a:latin typeface="Verdana" pitchFamily="34" charset="0"/>
                <a:ea typeface="Verdana" pitchFamily="34" charset="0"/>
                <a:cs typeface="Verdana" pitchFamily="34" charset="0"/>
              </a:rPr>
              <a:t>Typ II: EU-Zuschuss &gt; 750.000 € </a:t>
            </a:r>
          </a:p>
          <a:p>
            <a:endParaRPr lang="de"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48831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3705924" y="-93761"/>
            <a:ext cx="4953458" cy="6794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39953" y="476673"/>
            <a:ext cx="4392488" cy="5539978"/>
          </a:xfrm>
          <a:prstGeom prst="rect">
            <a:avLst/>
          </a:prstGeom>
          <a:noFill/>
        </p:spPr>
        <p:txBody>
          <a:bodyPr wrap="square" rtlCol="0">
            <a:spAutoFit/>
          </a:bodyPr>
          <a:lstStyle/>
          <a:p>
            <a:pPr algn="l" rtl="0"/>
            <a:r>
              <a:rPr lang="de" sz="2400" b="1" dirty="0" smtClean="0">
                <a:solidFill>
                  <a:srgbClr val="716FB3"/>
                </a:solidFill>
                <a:latin typeface="Verdana" pitchFamily="34" charset="0"/>
                <a:ea typeface="Verdana" pitchFamily="34" charset="0"/>
                <a:cs typeface="Verdana" pitchFamily="34" charset="0"/>
              </a:rPr>
              <a:t>EVALUIERUNG</a:t>
            </a:r>
            <a:endParaRPr lang="de" sz="2400" i="0" u="none" dirty="0">
              <a:solidFill>
                <a:srgbClr val="716FB3"/>
              </a:solidFill>
              <a:latin typeface="Verdana" pitchFamily="34" charset="0"/>
              <a:ea typeface="Verdana" pitchFamily="34" charset="0"/>
              <a:cs typeface="Verdana" pitchFamily="34" charset="0"/>
            </a:endParaRPr>
          </a:p>
          <a:p>
            <a:endParaRPr lang="de" sz="2400" dirty="0" smtClean="0">
              <a:solidFill>
                <a:prstClr val="white"/>
              </a:solidFill>
              <a:latin typeface="Verdana" pitchFamily="34" charset="0"/>
              <a:ea typeface="Verdana" pitchFamily="34" charset="0"/>
              <a:cs typeface="Verdana" pitchFamily="34" charset="0"/>
            </a:endParaRPr>
          </a:p>
          <a:p>
            <a:pPr marL="342900" indent="-342900" algn="l" rtl="0">
              <a:buAutoNum type="arabicParenR"/>
            </a:pPr>
            <a:r>
              <a:rPr lang="de" dirty="0" smtClean="0">
                <a:latin typeface="Verdana" pitchFamily="34" charset="0"/>
                <a:ea typeface="Verdana" pitchFamily="34" charset="0"/>
                <a:cs typeface="Verdana" pitchFamily="34" charset="0"/>
              </a:rPr>
              <a:t>Prüfung der Förderfähigkeit, Ausschluss- &amp; Auswahlkriterien</a:t>
            </a:r>
          </a:p>
          <a:p>
            <a:pPr algn="l" rtl="0"/>
            <a:endParaRPr lang="de" dirty="0" smtClean="0">
              <a:latin typeface="Verdana" pitchFamily="34" charset="0"/>
              <a:ea typeface="Verdana" pitchFamily="34" charset="0"/>
              <a:cs typeface="Verdana" pitchFamily="34" charset="0"/>
            </a:endParaRPr>
          </a:p>
          <a:p>
            <a:pPr algn="l" rtl="0"/>
            <a:r>
              <a:rPr lang="de" dirty="0" smtClean="0">
                <a:latin typeface="Verdana" pitchFamily="34" charset="0"/>
                <a:ea typeface="Verdana" pitchFamily="34" charset="0"/>
                <a:cs typeface="Verdana" pitchFamily="34" charset="0"/>
              </a:rPr>
              <a:t>2) Vergabekriterien</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Individuelle Evaluierung</a:t>
            </a:r>
          </a:p>
          <a:p>
            <a:pPr marL="285750" indent="-285750" algn="l" rtl="0">
              <a:buFont typeface="Symbol" pitchFamily="18" charset="2"/>
              <a:buChar char="-"/>
            </a:pPr>
            <a:r>
              <a:rPr lang="de" dirty="0">
                <a:latin typeface="Verdana" pitchFamily="34" charset="0"/>
                <a:ea typeface="Verdana" pitchFamily="34" charset="0"/>
                <a:cs typeface="Verdana" pitchFamily="34" charset="0"/>
              </a:rPr>
              <a:t>Consensus Meetings</a:t>
            </a:r>
          </a:p>
          <a:p>
            <a:pPr marL="285750" indent="-285750" algn="l" rtl="0">
              <a:buFont typeface="Symbol" pitchFamily="18" charset="2"/>
              <a:buChar char="-"/>
            </a:pPr>
            <a:r>
              <a:rPr lang="de" dirty="0">
                <a:latin typeface="Verdana" pitchFamily="34" charset="0"/>
                <a:ea typeface="Verdana" pitchFamily="34" charset="0"/>
                <a:cs typeface="Verdana" pitchFamily="34" charset="0"/>
              </a:rPr>
              <a:t>2. Consensus </a:t>
            </a:r>
            <a:r>
              <a:rPr lang="de" dirty="0" smtClean="0">
                <a:latin typeface="Verdana" pitchFamily="34" charset="0"/>
                <a:ea typeface="Verdana" pitchFamily="34" charset="0"/>
                <a:cs typeface="Verdana" pitchFamily="34" charset="0"/>
              </a:rPr>
              <a:t>Meeting (mj. Projekte, Netzwerke, Plattformen)</a:t>
            </a:r>
            <a:endParaRPr lang="de" dirty="0">
              <a:latin typeface="Verdana" pitchFamily="34" charset="0"/>
              <a:ea typeface="Verdana" pitchFamily="34" charset="0"/>
              <a:cs typeface="Verdana" pitchFamily="34" charset="0"/>
            </a:endParaRP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Verhandlungen (mj. Projekte)</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Evaluation Committee</a:t>
            </a:r>
          </a:p>
          <a:p>
            <a:pPr marL="285750" indent="-285750" algn="l" rtl="0">
              <a:buFont typeface="Symbol" pitchFamily="18" charset="2"/>
              <a:buChar char="-"/>
            </a:pPr>
            <a:r>
              <a:rPr lang="de" dirty="0" smtClean="0">
                <a:latin typeface="Verdana" pitchFamily="34" charset="0"/>
                <a:ea typeface="Verdana" pitchFamily="34" charset="0"/>
                <a:cs typeface="Verdana" pitchFamily="34" charset="0"/>
              </a:rPr>
              <a:t>Award Decision</a:t>
            </a:r>
          </a:p>
          <a:p>
            <a:pPr algn="l" rtl="0"/>
            <a:endParaRPr lang="de" dirty="0">
              <a:latin typeface="Verdana" pitchFamily="34" charset="0"/>
              <a:ea typeface="Verdana" pitchFamily="34" charset="0"/>
              <a:cs typeface="Verdana" pitchFamily="34" charset="0"/>
            </a:endParaRPr>
          </a:p>
          <a:p>
            <a:pPr algn="l" rtl="0"/>
            <a:endParaRPr lang="de" sz="2400" dirty="0" smtClean="0">
              <a:latin typeface="Verdana" pitchFamily="34" charset="0"/>
              <a:ea typeface="Verdana" pitchFamily="34" charset="0"/>
              <a:cs typeface="Verdana" pitchFamily="34" charset="0"/>
            </a:endParaRPr>
          </a:p>
          <a:p>
            <a:pPr algn="l" rtl="0"/>
            <a:endParaRPr lang="de" sz="2400" dirty="0" smtClean="0">
              <a:latin typeface="Verdana" pitchFamily="34" charset="0"/>
              <a:ea typeface="Verdana" pitchFamily="34" charset="0"/>
              <a:cs typeface="Verdana" pitchFamily="34" charset="0"/>
            </a:endParaRPr>
          </a:p>
          <a:p>
            <a:pPr algn="l" rtl="0"/>
            <a:endParaRPr lang="de" sz="2400" dirty="0">
              <a:latin typeface="Verdana" pitchFamily="34" charset="0"/>
              <a:ea typeface="Verdana" pitchFamily="34" charset="0"/>
              <a:cs typeface="Verdana" pitchFamily="34" charset="0"/>
            </a:endParaRPr>
          </a:p>
        </p:txBody>
      </p:sp>
      <p:sp>
        <p:nvSpPr>
          <p:cNvPr id="6" name="Freeform 5"/>
          <p:cNvSpPr/>
          <p:nvPr/>
        </p:nvSpPr>
        <p:spPr>
          <a:xfrm>
            <a:off x="395536" y="332656"/>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2" name="Rechteck 1"/>
          <p:cNvSpPr/>
          <p:nvPr/>
        </p:nvSpPr>
        <p:spPr>
          <a:xfrm>
            <a:off x="7730280" y="6381328"/>
            <a:ext cx="1281120" cy="261610"/>
          </a:xfrm>
          <a:prstGeom prst="rect">
            <a:avLst/>
          </a:prstGeom>
        </p:spPr>
        <p:txBody>
          <a:bodyPr wrap="none">
            <a:spAutoFit/>
          </a:bodyPr>
          <a:lstStyle/>
          <a:p>
            <a:pPr algn="r"/>
            <a:r>
              <a:rPr lang="de" sz="1100" i="1" dirty="0">
                <a:solidFill>
                  <a:schemeClr val="bg1"/>
                </a:solidFill>
              </a:rPr>
              <a:t>Foto: © </a:t>
            </a:r>
            <a:r>
              <a:rPr lang="de" sz="1100" i="1" dirty="0" smtClean="0">
                <a:solidFill>
                  <a:schemeClr val="bg1"/>
                </a:solidFill>
              </a:rPr>
              <a:t>basis wien </a:t>
            </a:r>
            <a:endParaRPr lang="de" sz="1100" i="1" dirty="0">
              <a:solidFill>
                <a:schemeClr val="bg1"/>
              </a:solidFill>
            </a:endParaRPr>
          </a:p>
        </p:txBody>
      </p:sp>
    </p:spTree>
    <p:extLst>
      <p:ext uri="{BB962C8B-B14F-4D97-AF65-F5344CB8AC3E}">
        <p14:creationId xmlns:p14="http://schemas.microsoft.com/office/powerpoint/2010/main" val="23067144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476" y="-23575"/>
            <a:ext cx="10544100" cy="7029400"/>
          </a:xfrm>
          <a:prstGeom prst="rect">
            <a:avLst/>
          </a:prstGeom>
        </p:spPr>
      </p:pic>
      <p:sp>
        <p:nvSpPr>
          <p:cNvPr id="6" name="TextBox 5"/>
          <p:cNvSpPr txBox="1"/>
          <p:nvPr/>
        </p:nvSpPr>
        <p:spPr>
          <a:xfrm>
            <a:off x="251520" y="548680"/>
            <a:ext cx="5184576" cy="861774"/>
          </a:xfrm>
          <a:prstGeom prst="rect">
            <a:avLst/>
          </a:prstGeom>
          <a:noFill/>
        </p:spPr>
        <p:txBody>
          <a:bodyPr wrap="square" rtlCol="0">
            <a:spAutoFit/>
          </a:bodyPr>
          <a:lstStyle/>
          <a:p>
            <a:pPr marL="342900" indent="-342900" algn="l" rtl="0">
              <a:buFont typeface="Arial" pitchFamily="34" charset="0"/>
              <a:buChar char="•"/>
            </a:pPr>
            <a:endParaRPr lang="de" sz="2200" b="0" i="0" u="none" dirty="0">
              <a:latin typeface="Verdana" pitchFamily="34" charset="0"/>
              <a:ea typeface="Verdana" pitchFamily="34" charset="0"/>
              <a:cs typeface="Verdana" pitchFamily="34" charset="0"/>
            </a:endParaRPr>
          </a:p>
          <a:p>
            <a:endParaRPr lang="de" sz="2800" b="1"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dirty="0">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96667" flipV="1">
            <a:off x="-402285" y="-50039"/>
            <a:ext cx="4893907" cy="708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hteck 1"/>
          <p:cNvSpPr/>
          <p:nvPr/>
        </p:nvSpPr>
        <p:spPr>
          <a:xfrm>
            <a:off x="0" y="1102454"/>
            <a:ext cx="3621142" cy="461665"/>
          </a:xfrm>
          <a:prstGeom prst="rect">
            <a:avLst/>
          </a:prstGeom>
        </p:spPr>
        <p:txBody>
          <a:bodyPr wrap="square">
            <a:spAutoFit/>
          </a:bodyPr>
          <a:lstStyle/>
          <a:p>
            <a:r>
              <a:rPr lang="de" sz="2400" b="1" dirty="0" smtClean="0">
                <a:solidFill>
                  <a:srgbClr val="716FB3"/>
                </a:solidFill>
                <a:latin typeface="Verdana" pitchFamily="34" charset="0"/>
                <a:ea typeface="Verdana" pitchFamily="34" charset="0"/>
                <a:cs typeface="Verdana" pitchFamily="34" charset="0"/>
              </a:rPr>
              <a:t>SPECIAL ACTIONS</a:t>
            </a:r>
            <a:endParaRPr lang="de" sz="2400" b="1" dirty="0">
              <a:solidFill>
                <a:srgbClr val="716FB3"/>
              </a:solidFill>
              <a:latin typeface="Verdana" pitchFamily="34" charset="0"/>
              <a:ea typeface="Verdana" pitchFamily="34" charset="0"/>
              <a:cs typeface="Verdana" pitchFamily="34" charset="0"/>
            </a:endParaRPr>
          </a:p>
        </p:txBody>
      </p:sp>
      <p:sp>
        <p:nvSpPr>
          <p:cNvPr id="3" name="Rechteck 2"/>
          <p:cNvSpPr/>
          <p:nvPr/>
        </p:nvSpPr>
        <p:spPr>
          <a:xfrm>
            <a:off x="0" y="1720840"/>
            <a:ext cx="4211960" cy="3385542"/>
          </a:xfrm>
          <a:prstGeom prst="rect">
            <a:avLst/>
          </a:prstGeom>
        </p:spPr>
        <p:txBody>
          <a:bodyPr wrap="square">
            <a:spAutoFit/>
          </a:bodyPr>
          <a:lstStyle/>
          <a:p>
            <a:r>
              <a:rPr lang="de" dirty="0" smtClean="0">
                <a:latin typeface="Verdana" pitchFamily="34" charset="0"/>
                <a:ea typeface="Verdana" pitchFamily="34" charset="0"/>
                <a:cs typeface="Verdana" pitchFamily="34" charset="0"/>
              </a:rPr>
              <a:t>Europäische Kulturhauptstädte</a:t>
            </a:r>
          </a:p>
          <a:p>
            <a:endParaRPr lang="de" dirty="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Europäische Preise</a:t>
            </a:r>
          </a:p>
          <a:p>
            <a:pPr marL="285750" indent="-285750">
              <a:buFont typeface="Symbol" pitchFamily="18" charset="2"/>
              <a:buChar char="-"/>
            </a:pPr>
            <a:r>
              <a:rPr lang="de" sz="1400" dirty="0" smtClean="0">
                <a:latin typeface="Verdana" pitchFamily="34" charset="0"/>
                <a:ea typeface="Verdana" pitchFamily="34" charset="0"/>
                <a:cs typeface="Verdana" pitchFamily="34" charset="0"/>
              </a:rPr>
              <a:t>EBBA – European Border Breakers Award</a:t>
            </a:r>
          </a:p>
          <a:p>
            <a:pPr marL="285750" indent="-285750">
              <a:buFont typeface="Symbol" pitchFamily="18" charset="2"/>
              <a:buChar char="-"/>
            </a:pPr>
            <a:r>
              <a:rPr lang="de" sz="1400" dirty="0" smtClean="0">
                <a:latin typeface="Verdana" pitchFamily="34" charset="0"/>
                <a:ea typeface="Verdana" pitchFamily="34" charset="0"/>
                <a:cs typeface="Verdana" pitchFamily="34" charset="0"/>
              </a:rPr>
              <a:t>Europäischer Literaturpreis</a:t>
            </a:r>
          </a:p>
          <a:p>
            <a:pPr marL="285750" indent="-285750">
              <a:buFont typeface="Symbol" pitchFamily="18" charset="2"/>
              <a:buChar char="-"/>
            </a:pPr>
            <a:r>
              <a:rPr lang="de" sz="1400" dirty="0" smtClean="0">
                <a:latin typeface="Verdana" pitchFamily="34" charset="0"/>
                <a:ea typeface="Verdana" pitchFamily="34" charset="0"/>
                <a:cs typeface="Verdana" pitchFamily="34" charset="0"/>
              </a:rPr>
              <a:t>Europäischer Architektur </a:t>
            </a:r>
            <a:r>
              <a:rPr lang="de" sz="1400" dirty="0" smtClean="0">
                <a:latin typeface="Verdana" pitchFamily="34" charset="0"/>
                <a:ea typeface="Verdana" pitchFamily="34" charset="0"/>
                <a:cs typeface="Verdana" pitchFamily="34" charset="0"/>
              </a:rPr>
              <a:t>Preis</a:t>
            </a:r>
          </a:p>
          <a:p>
            <a:pPr marL="285750" indent="-285750">
              <a:buFont typeface="Symbol" pitchFamily="18" charset="2"/>
              <a:buChar char="-"/>
            </a:pPr>
            <a:r>
              <a:rPr lang="de" sz="1400" dirty="0" smtClean="0">
                <a:latin typeface="Verdana" pitchFamily="34" charset="0"/>
                <a:ea typeface="Verdana" pitchFamily="34" charset="0"/>
                <a:cs typeface="Verdana" pitchFamily="34" charset="0"/>
              </a:rPr>
              <a:t>Europa Nostra Kulturerbe Preis </a:t>
            </a:r>
            <a:endParaRPr lang="de" sz="1400" dirty="0">
              <a:latin typeface="Verdana" pitchFamily="34" charset="0"/>
              <a:ea typeface="Verdana" pitchFamily="34" charset="0"/>
              <a:cs typeface="Verdana" pitchFamily="34" charset="0"/>
            </a:endParaRPr>
          </a:p>
          <a:p>
            <a:endParaRPr lang="de" sz="1400" dirty="0" smtClean="0">
              <a:latin typeface="Verdana" pitchFamily="34" charset="0"/>
              <a:ea typeface="Verdana" pitchFamily="34" charset="0"/>
              <a:cs typeface="Verdana" pitchFamily="34" charset="0"/>
            </a:endParaRPr>
          </a:p>
          <a:p>
            <a:r>
              <a:rPr lang="de" dirty="0">
                <a:latin typeface="Verdana" pitchFamily="34" charset="0"/>
                <a:ea typeface="Verdana" pitchFamily="34" charset="0"/>
                <a:cs typeface="Verdana" pitchFamily="34" charset="0"/>
              </a:rPr>
              <a:t>Europäisches Kulturerbesiegel</a:t>
            </a:r>
          </a:p>
          <a:p>
            <a:endParaRPr lang="de" dirty="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European Heritage Days </a:t>
            </a:r>
          </a:p>
          <a:p>
            <a:endParaRPr lang="de" dirty="0">
              <a:latin typeface="Verdana" pitchFamily="34" charset="0"/>
              <a:ea typeface="Verdana" pitchFamily="34" charset="0"/>
              <a:cs typeface="Verdana" pitchFamily="34" charset="0"/>
            </a:endParaRPr>
          </a:p>
          <a:p>
            <a:endParaRPr lang="de"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997484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552" y="-75389"/>
            <a:ext cx="10657184" cy="7104789"/>
          </a:xfrm>
          <a:prstGeom prst="rect">
            <a:avLst/>
          </a:prstGeom>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688138" flipH="1" flipV="1">
            <a:off x="464974" y="435674"/>
            <a:ext cx="5984912" cy="572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129968" y="617109"/>
            <a:ext cx="4680520" cy="892552"/>
          </a:xfrm>
          <a:prstGeom prst="rect">
            <a:avLst/>
          </a:prstGeom>
          <a:noFill/>
        </p:spPr>
        <p:txBody>
          <a:bodyPr wrap="square" rtlCol="0">
            <a:spAutoFit/>
          </a:bodyPr>
          <a:lstStyle/>
          <a:p>
            <a:pPr lvl="0" algn="l" rtl="0"/>
            <a:r>
              <a:rPr lang="de" sz="2400" b="1" dirty="0" smtClean="0">
                <a:solidFill>
                  <a:srgbClr val="716FB3"/>
                </a:solidFill>
                <a:latin typeface="Verdana" pitchFamily="34" charset="0"/>
                <a:ea typeface="Verdana" pitchFamily="34" charset="0"/>
                <a:cs typeface="Verdana" pitchFamily="34" charset="0"/>
              </a:rPr>
              <a:t>ANTRAGSTELLUNG</a:t>
            </a:r>
            <a:endParaRPr lang="de" sz="2800" dirty="0">
              <a:latin typeface="Verdana" pitchFamily="34" charset="0"/>
              <a:ea typeface="Verdana" pitchFamily="34" charset="0"/>
              <a:cs typeface="Verdana" pitchFamily="34" charset="0"/>
            </a:endParaRPr>
          </a:p>
          <a:p>
            <a:pPr lvl="0" algn="l" rtl="0"/>
            <a:endParaRPr lang="de" sz="2800" b="1" dirty="0">
              <a:solidFill>
                <a:schemeClr val="bg1"/>
              </a:solidFill>
              <a:latin typeface="Arial" pitchFamily="34" charset="0"/>
              <a:cs typeface="Arial" pitchFamily="34" charset="0"/>
            </a:endParaRPr>
          </a:p>
        </p:txBody>
      </p:sp>
      <p:sp>
        <p:nvSpPr>
          <p:cNvPr id="2" name="TextBox 1"/>
          <p:cNvSpPr txBox="1"/>
          <p:nvPr/>
        </p:nvSpPr>
        <p:spPr>
          <a:xfrm>
            <a:off x="6084167" y="6464864"/>
            <a:ext cx="2934385" cy="369332"/>
          </a:xfrm>
          <a:prstGeom prst="rect">
            <a:avLst/>
          </a:prstGeom>
          <a:noFill/>
        </p:spPr>
        <p:txBody>
          <a:bodyPr wrap="square" rtlCol="0">
            <a:spAutoFit/>
          </a:bodyPr>
          <a:lstStyle/>
          <a:p>
            <a:pPr algn="r" rtl="0"/>
            <a:r>
              <a:rPr lang="de" b="0" i="1" u="none" dirty="0"/>
              <a:t>FOTOS: ©SHUTTERSTOCK</a:t>
            </a:r>
            <a:endParaRPr lang="de" i="1" dirty="0"/>
          </a:p>
        </p:txBody>
      </p:sp>
      <p:sp>
        <p:nvSpPr>
          <p:cNvPr id="9" name="Freeform 8"/>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
        <p:nvSpPr>
          <p:cNvPr id="3" name="Rechteck 2"/>
          <p:cNvSpPr/>
          <p:nvPr/>
        </p:nvSpPr>
        <p:spPr>
          <a:xfrm>
            <a:off x="1115616" y="1063386"/>
            <a:ext cx="4320480" cy="3693319"/>
          </a:xfrm>
          <a:prstGeom prst="rect">
            <a:avLst/>
          </a:prstGeom>
        </p:spPr>
        <p:txBody>
          <a:bodyPr wrap="square">
            <a:spAutoFit/>
          </a:bodyPr>
          <a:lstStyle/>
          <a:p>
            <a:endParaRPr lang="de" dirty="0" smtClean="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Registrierung Participants Portal</a:t>
            </a:r>
          </a:p>
          <a:p>
            <a:r>
              <a:rPr lang="de" dirty="0" smtClean="0">
                <a:latin typeface="Verdana" pitchFamily="34" charset="0"/>
                <a:ea typeface="Verdana" pitchFamily="34" charset="0"/>
                <a:cs typeface="Verdana" pitchFamily="34" charset="0"/>
              </a:rPr>
              <a:t>PIC: Participants Identification Code</a:t>
            </a:r>
          </a:p>
          <a:p>
            <a:endParaRPr lang="de" dirty="0" smtClean="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Antragstellung online + Papier</a:t>
            </a:r>
          </a:p>
          <a:p>
            <a:endParaRPr lang="de" dirty="0" smtClean="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Begleitbrief + USB Stick mit notwendigen Annexen </a:t>
            </a:r>
          </a:p>
          <a:p>
            <a:endParaRPr lang="de" dirty="0">
              <a:latin typeface="Verdana" pitchFamily="34" charset="0"/>
              <a:ea typeface="Verdana" pitchFamily="34" charset="0"/>
              <a:cs typeface="Verdana" pitchFamily="34" charset="0"/>
            </a:endParaRPr>
          </a:p>
          <a:p>
            <a:endParaRPr lang="de" dirty="0" smtClean="0">
              <a:latin typeface="Verdana" pitchFamily="34" charset="0"/>
              <a:ea typeface="Verdana" pitchFamily="34" charset="0"/>
              <a:cs typeface="Verdana" pitchFamily="34" charset="0"/>
            </a:endParaRPr>
          </a:p>
          <a:p>
            <a:endParaRPr lang="de" dirty="0">
              <a:latin typeface="Verdana" pitchFamily="34" charset="0"/>
              <a:ea typeface="Verdana" pitchFamily="34" charset="0"/>
              <a:cs typeface="Verdana" pitchFamily="34" charset="0"/>
            </a:endParaRPr>
          </a:p>
          <a:p>
            <a:r>
              <a:rPr lang="de" dirty="0" smtClean="0">
                <a:latin typeface="Verdana" pitchFamily="34" charset="0"/>
                <a:ea typeface="Verdana" pitchFamily="34" charset="0"/>
                <a:cs typeface="Verdana" pitchFamily="34" charset="0"/>
              </a:rPr>
              <a:t>Siehe Checklist! </a:t>
            </a:r>
            <a:endParaRPr lang="de"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6604828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696" y="-27384"/>
            <a:ext cx="11843868" cy="7882752"/>
          </a:xfrm>
          <a:prstGeom prst="rect">
            <a:avLst/>
          </a:prstGeom>
        </p:spPr>
      </p:pic>
      <p:sp>
        <p:nvSpPr>
          <p:cNvPr id="6" name="Freeform 5"/>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96667" flipV="1">
            <a:off x="667611" y="577568"/>
            <a:ext cx="6231468" cy="708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1475656" y="1340767"/>
            <a:ext cx="4968552" cy="4093428"/>
          </a:xfrm>
          <a:prstGeom prst="rect">
            <a:avLst/>
          </a:prstGeom>
        </p:spPr>
        <p:txBody>
          <a:bodyPr wrap="square">
            <a:spAutoFit/>
          </a:bodyPr>
          <a:lstStyle/>
          <a:p>
            <a:endParaRPr lang="de" sz="2400" dirty="0" smtClean="0">
              <a:solidFill>
                <a:prstClr val="white"/>
              </a:solidFill>
              <a:latin typeface="Verdana" pitchFamily="34" charset="0"/>
              <a:ea typeface="Verdana" pitchFamily="34" charset="0"/>
              <a:cs typeface="Verdana" pitchFamily="34" charset="0"/>
            </a:endParaRPr>
          </a:p>
          <a:p>
            <a:endParaRPr lang="de" sz="2400" dirty="0" smtClean="0">
              <a:latin typeface="Verdana" pitchFamily="34" charset="0"/>
              <a:ea typeface="Verdana" pitchFamily="34" charset="0"/>
              <a:cs typeface="Verdana" pitchFamily="34" charset="0"/>
            </a:endParaRPr>
          </a:p>
          <a:p>
            <a:endParaRPr lang="de" sz="2400" dirty="0">
              <a:latin typeface="Verdana" pitchFamily="34" charset="0"/>
              <a:ea typeface="Verdana" pitchFamily="34" charset="0"/>
              <a:cs typeface="Verdana" pitchFamily="34" charset="0"/>
            </a:endParaRPr>
          </a:p>
          <a:p>
            <a:r>
              <a:rPr lang="de" sz="2400" dirty="0" smtClean="0">
                <a:latin typeface="Verdana" pitchFamily="34" charset="0"/>
                <a:ea typeface="Verdana" pitchFamily="34" charset="0"/>
                <a:cs typeface="Verdana" pitchFamily="34" charset="0"/>
              </a:rPr>
              <a:t>Danke für die </a:t>
            </a:r>
          </a:p>
          <a:p>
            <a:r>
              <a:rPr lang="de" sz="2400" dirty="0" smtClean="0">
                <a:latin typeface="Verdana" pitchFamily="34" charset="0"/>
                <a:ea typeface="Verdana" pitchFamily="34" charset="0"/>
                <a:cs typeface="Verdana" pitchFamily="34" charset="0"/>
              </a:rPr>
              <a:t>Aufmerksamkeit</a:t>
            </a:r>
          </a:p>
          <a:p>
            <a:endParaRPr lang="de" sz="2400" dirty="0">
              <a:latin typeface="Verdana" pitchFamily="34" charset="0"/>
              <a:ea typeface="Verdana" pitchFamily="34" charset="0"/>
              <a:cs typeface="Verdana" pitchFamily="34" charset="0"/>
            </a:endParaRPr>
          </a:p>
          <a:p>
            <a:endParaRPr lang="de" sz="2400" dirty="0" smtClean="0">
              <a:latin typeface="Verdana" pitchFamily="34" charset="0"/>
              <a:ea typeface="Verdana" pitchFamily="34" charset="0"/>
              <a:cs typeface="Verdana" pitchFamily="34" charset="0"/>
            </a:endParaRPr>
          </a:p>
          <a:p>
            <a:r>
              <a:rPr lang="de" sz="2000" dirty="0" smtClean="0">
                <a:latin typeface="Verdana" pitchFamily="34" charset="0"/>
                <a:ea typeface="Verdana" pitchFamily="34" charset="0"/>
                <a:cs typeface="Verdana" pitchFamily="34" charset="0"/>
                <a:hlinkClick r:id="rId5"/>
              </a:rPr>
              <a:t>elisabeth.pacher@bmukk.gv.at</a:t>
            </a:r>
            <a:r>
              <a:rPr lang="de" sz="2000" dirty="0" smtClean="0">
                <a:latin typeface="Verdana" pitchFamily="34" charset="0"/>
                <a:ea typeface="Verdana" pitchFamily="34" charset="0"/>
                <a:cs typeface="Verdana" pitchFamily="34" charset="0"/>
              </a:rPr>
              <a:t> </a:t>
            </a:r>
            <a:endParaRPr lang="de" sz="2000" dirty="0">
              <a:latin typeface="Verdana" pitchFamily="34" charset="0"/>
              <a:ea typeface="Verdana" pitchFamily="34" charset="0"/>
              <a:cs typeface="Verdana" pitchFamily="34" charset="0"/>
            </a:endParaRPr>
          </a:p>
          <a:p>
            <a:endParaRPr lang="de" sz="2400" dirty="0" smtClean="0">
              <a:latin typeface="Verdana" pitchFamily="34" charset="0"/>
              <a:ea typeface="Verdana" pitchFamily="34" charset="0"/>
              <a:cs typeface="Verdana" pitchFamily="34" charset="0"/>
            </a:endParaRPr>
          </a:p>
          <a:p>
            <a:endParaRPr lang="de" sz="2400" dirty="0">
              <a:latin typeface="Verdana" pitchFamily="34" charset="0"/>
              <a:ea typeface="Verdana" pitchFamily="34" charset="0"/>
              <a:cs typeface="Verdana" pitchFamily="34" charset="0"/>
            </a:endParaRPr>
          </a:p>
          <a:p>
            <a:endParaRPr lang="de" sz="2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542380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68" y="0"/>
            <a:ext cx="10281178" cy="6858000"/>
          </a:xfrm>
          <a:prstGeom prst="rect">
            <a:avLst/>
          </a:prstGeom>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3605">
            <a:off x="-120438" y="273923"/>
            <a:ext cx="5043823" cy="624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5536" y="417431"/>
            <a:ext cx="4536504" cy="6586418"/>
          </a:xfrm>
          <a:prstGeom prst="rect">
            <a:avLst/>
          </a:prstGeom>
          <a:noFill/>
        </p:spPr>
        <p:txBody>
          <a:bodyPr wrap="square" rtlCol="0">
            <a:spAutoFit/>
          </a:bodyPr>
          <a:lstStyle/>
          <a:p>
            <a:pPr algn="l" rtl="0"/>
            <a:endParaRPr lang="de" sz="2400" b="1" i="0" u="none" dirty="0" smtClean="0">
              <a:solidFill>
                <a:srgbClr val="716FB3"/>
              </a:solidFill>
              <a:latin typeface="Verdana" pitchFamily="34" charset="0"/>
              <a:ea typeface="Verdana" pitchFamily="34" charset="0"/>
              <a:cs typeface="Verdana" pitchFamily="34" charset="0"/>
            </a:endParaRPr>
          </a:p>
          <a:p>
            <a:pPr algn="l" rtl="0"/>
            <a:r>
              <a:rPr lang="de" sz="2400" b="1" dirty="0" smtClean="0">
                <a:solidFill>
                  <a:srgbClr val="716FB3"/>
                </a:solidFill>
                <a:latin typeface="Verdana" pitchFamily="34" charset="0"/>
                <a:ea typeface="Verdana" pitchFamily="34" charset="0"/>
                <a:cs typeface="Verdana" pitchFamily="34" charset="0"/>
              </a:rPr>
              <a:t>FOTOS</a:t>
            </a:r>
            <a:endParaRPr lang="de" sz="2400" dirty="0" smtClean="0">
              <a:solidFill>
                <a:prstClr val="white"/>
              </a:solidFill>
              <a:latin typeface="Verdana" pitchFamily="34" charset="0"/>
              <a:ea typeface="Verdana" pitchFamily="34" charset="0"/>
              <a:cs typeface="Verdana" pitchFamily="34" charset="0"/>
            </a:endParaRPr>
          </a:p>
          <a:p>
            <a:pPr algn="l" rtl="0"/>
            <a:endParaRPr lang="de" sz="2000" b="0" i="0" u="none" dirty="0" smtClean="0">
              <a:latin typeface="Verdana" pitchFamily="34" charset="0"/>
              <a:ea typeface="Verdana" pitchFamily="34" charset="0"/>
              <a:cs typeface="Verdana" pitchFamily="34" charset="0"/>
            </a:endParaRPr>
          </a:p>
          <a:p>
            <a:pPr algn="l" rtl="0"/>
            <a:r>
              <a:rPr lang="de" sz="1400" b="1" i="0" u="none" dirty="0" smtClean="0">
                <a:latin typeface="Verdana" pitchFamily="34" charset="0"/>
                <a:ea typeface="Verdana" pitchFamily="34" charset="0"/>
                <a:cs typeface="Verdana" pitchFamily="34" charset="0"/>
              </a:rPr>
              <a:t>Best Practice Collection </a:t>
            </a:r>
          </a:p>
          <a:p>
            <a:pPr algn="l" rtl="0"/>
            <a:r>
              <a:rPr lang="de" sz="1400" b="1" dirty="0" smtClean="0">
                <a:latin typeface="Verdana" pitchFamily="34" charset="0"/>
                <a:ea typeface="Verdana" pitchFamily="34" charset="0"/>
                <a:cs typeface="Verdana" pitchFamily="34" charset="0"/>
              </a:rPr>
              <a:t>Cultural Contact Point Austria</a:t>
            </a:r>
          </a:p>
          <a:p>
            <a:pPr algn="l" rtl="0"/>
            <a:endParaRPr lang="de" sz="1200" dirty="0">
              <a:latin typeface="Verdana" pitchFamily="34" charset="0"/>
              <a:ea typeface="Verdana" pitchFamily="34" charset="0"/>
              <a:cs typeface="Verdana" pitchFamily="34" charset="0"/>
            </a:endParaRPr>
          </a:p>
          <a:p>
            <a:pPr algn="l" rtl="0"/>
            <a:endParaRPr lang="de" sz="1200" dirty="0" smtClean="0">
              <a:latin typeface="Verdana" pitchFamily="34" charset="0"/>
              <a:ea typeface="Verdana" pitchFamily="34" charset="0"/>
              <a:cs typeface="Verdana" pitchFamily="34" charset="0"/>
            </a:endParaRPr>
          </a:p>
          <a:p>
            <a:r>
              <a:rPr lang="de" sz="1400" dirty="0">
                <a:latin typeface="Verdana" pitchFamily="34" charset="0"/>
                <a:ea typeface="Verdana" pitchFamily="34" charset="0"/>
                <a:cs typeface="Verdana" pitchFamily="34" charset="0"/>
              </a:rPr>
              <a:t>rotor&gt;: Land of Human </a:t>
            </a:r>
            <a:r>
              <a:rPr lang="de" sz="1400" dirty="0" smtClean="0">
                <a:latin typeface="Verdana" pitchFamily="34" charset="0"/>
                <a:ea typeface="Verdana" pitchFamily="34" charset="0"/>
                <a:cs typeface="Verdana" pitchFamily="34" charset="0"/>
              </a:rPr>
              <a:t>Rights © bankleer</a:t>
            </a:r>
          </a:p>
          <a:p>
            <a:r>
              <a:rPr lang="de" sz="1400" dirty="0" smtClean="0">
                <a:latin typeface="Verdana" pitchFamily="34" charset="0"/>
                <a:ea typeface="Verdana" pitchFamily="34" charset="0"/>
                <a:cs typeface="Verdana" pitchFamily="34" charset="0"/>
              </a:rPr>
              <a:t>Szene Salzburg: apap </a:t>
            </a:r>
            <a:r>
              <a:rPr lang="de" sz="1400" dirty="0">
                <a:latin typeface="Verdana" pitchFamily="34" charset="0"/>
                <a:ea typeface="Verdana" pitchFamily="34" charset="0"/>
                <a:cs typeface="Verdana" pitchFamily="34" charset="0"/>
              </a:rPr>
              <a:t>Rights © </a:t>
            </a:r>
            <a:r>
              <a:rPr lang="de" sz="1400" dirty="0" smtClean="0">
                <a:latin typeface="Verdana" pitchFamily="34" charset="0"/>
                <a:ea typeface="Verdana" pitchFamily="34" charset="0"/>
                <a:cs typeface="Verdana" pitchFamily="34" charset="0"/>
              </a:rPr>
              <a:t>Wolfgang Kirchner</a:t>
            </a:r>
          </a:p>
          <a:p>
            <a:r>
              <a:rPr lang="de-DE" sz="1400" dirty="0" smtClean="0">
                <a:latin typeface="Verdana" pitchFamily="34" charset="0"/>
                <a:ea typeface="Verdana" pitchFamily="34" charset="0"/>
                <a:cs typeface="Verdana" pitchFamily="34" charset="0"/>
              </a:rPr>
              <a:t>A</a:t>
            </a:r>
            <a:r>
              <a:rPr lang="de" sz="1400" dirty="0" smtClean="0">
                <a:latin typeface="Verdana" pitchFamily="34" charset="0"/>
                <a:ea typeface="Verdana" pitchFamily="34" charset="0"/>
                <a:cs typeface="Verdana" pitchFamily="34" charset="0"/>
              </a:rPr>
              <a:t>d libitum Konzertwerkstatt gGmbH, PurPur © ad libitum</a:t>
            </a:r>
          </a:p>
          <a:p>
            <a:r>
              <a:rPr lang="de" sz="1400" dirty="0" smtClean="0">
                <a:latin typeface="Verdana" pitchFamily="34" charset="0"/>
                <a:ea typeface="Verdana" pitchFamily="34" charset="0"/>
                <a:cs typeface="Verdana" pitchFamily="34" charset="0"/>
              </a:rPr>
              <a:t>ars electronica</a:t>
            </a:r>
            <a:r>
              <a:rPr lang="de" sz="1400" dirty="0">
                <a:latin typeface="Verdana" pitchFamily="34" charset="0"/>
                <a:ea typeface="Verdana" pitchFamily="34" charset="0"/>
                <a:cs typeface="Verdana" pitchFamily="34" charset="0"/>
              </a:rPr>
              <a:t>:© </a:t>
            </a:r>
            <a:r>
              <a:rPr lang="de" sz="1400" dirty="0" smtClean="0">
                <a:latin typeface="Verdana" pitchFamily="34" charset="0"/>
                <a:ea typeface="Verdana" pitchFamily="34" charset="0"/>
                <a:cs typeface="Verdana" pitchFamily="34" charset="0"/>
              </a:rPr>
              <a:t>Finnbogi Petursson</a:t>
            </a:r>
          </a:p>
          <a:p>
            <a:r>
              <a:rPr lang="de" sz="1400" dirty="0">
                <a:latin typeface="Verdana" pitchFamily="34" charset="0"/>
                <a:ea typeface="Verdana" pitchFamily="34" charset="0"/>
                <a:cs typeface="Verdana" pitchFamily="34" charset="0"/>
              </a:rPr>
              <a:t>Styriarte: © Werner Kmetitsch</a:t>
            </a:r>
          </a:p>
          <a:p>
            <a:r>
              <a:rPr lang="de" sz="1400" dirty="0" smtClean="0">
                <a:latin typeface="Verdana" pitchFamily="34" charset="0"/>
                <a:ea typeface="Verdana" pitchFamily="34" charset="0"/>
                <a:cs typeface="Verdana" pitchFamily="34" charset="0"/>
              </a:rPr>
              <a:t>MAK: </a:t>
            </a:r>
            <a:r>
              <a:rPr lang="de" sz="1400" dirty="0">
                <a:latin typeface="Verdana" pitchFamily="34" charset="0"/>
                <a:ea typeface="Verdana" pitchFamily="34" charset="0"/>
                <a:cs typeface="Verdana" pitchFamily="34" charset="0"/>
              </a:rPr>
              <a:t>© </a:t>
            </a:r>
            <a:r>
              <a:rPr lang="de" sz="1400" dirty="0" smtClean="0">
                <a:latin typeface="Verdana" pitchFamily="34" charset="0"/>
                <a:ea typeface="Verdana" pitchFamily="34" charset="0"/>
                <a:cs typeface="Verdana" pitchFamily="34" charset="0"/>
              </a:rPr>
              <a:t>Andreas Kri</a:t>
            </a:r>
            <a:r>
              <a:rPr lang="de-DE" sz="1400" dirty="0" smtClean="0">
                <a:latin typeface="Verdana" pitchFamily="34" charset="0"/>
                <a:ea typeface="Verdana" pitchFamily="34" charset="0"/>
                <a:cs typeface="Verdana" pitchFamily="34" charset="0"/>
              </a:rPr>
              <a:t>š</a:t>
            </a:r>
            <a:r>
              <a:rPr lang="de" sz="1400" dirty="0" smtClean="0">
                <a:latin typeface="Verdana" pitchFamily="34" charset="0"/>
                <a:ea typeface="Verdana" pitchFamily="34" charset="0"/>
                <a:cs typeface="Verdana" pitchFamily="34" charset="0"/>
              </a:rPr>
              <a:t>tof</a:t>
            </a:r>
          </a:p>
          <a:p>
            <a:r>
              <a:rPr lang="de" sz="1400" dirty="0" smtClean="0">
                <a:latin typeface="Verdana" pitchFamily="34" charset="0"/>
                <a:ea typeface="Verdana" pitchFamily="34" charset="0"/>
                <a:cs typeface="Verdana" pitchFamily="34" charset="0"/>
              </a:rPr>
              <a:t>Phonart, Logo: Igor Manasteriotti und Mia Maric</a:t>
            </a:r>
          </a:p>
          <a:p>
            <a:endParaRPr lang="de" sz="1400" dirty="0">
              <a:latin typeface="Verdana" pitchFamily="34" charset="0"/>
              <a:ea typeface="Verdana" pitchFamily="34" charset="0"/>
              <a:cs typeface="Verdana" pitchFamily="34" charset="0"/>
            </a:endParaRPr>
          </a:p>
          <a:p>
            <a:r>
              <a:rPr lang="de" sz="1400" dirty="0" smtClean="0">
                <a:latin typeface="Verdana" pitchFamily="34" charset="0"/>
                <a:ea typeface="Verdana" pitchFamily="34" charset="0"/>
                <a:cs typeface="Verdana" pitchFamily="34" charset="0"/>
              </a:rPr>
              <a:t>Weitere Bilder </a:t>
            </a:r>
            <a:r>
              <a:rPr lang="de" sz="1400" dirty="0">
                <a:latin typeface="Verdana" pitchFamily="34" charset="0"/>
                <a:ea typeface="Verdana" pitchFamily="34" charset="0"/>
                <a:cs typeface="Verdana" pitchFamily="34" charset="0"/>
              </a:rPr>
              <a:t>© </a:t>
            </a:r>
            <a:r>
              <a:rPr lang="de" sz="1400" dirty="0" smtClean="0">
                <a:latin typeface="Verdana" pitchFamily="34" charset="0"/>
                <a:ea typeface="Verdana" pitchFamily="34" charset="0"/>
                <a:cs typeface="Verdana" pitchFamily="34" charset="0"/>
              </a:rPr>
              <a:t>SHUTTERSTOCK</a:t>
            </a:r>
            <a:endParaRPr lang="de" sz="1400" dirty="0">
              <a:latin typeface="Verdana" pitchFamily="34" charset="0"/>
              <a:ea typeface="Verdana" pitchFamily="34" charset="0"/>
              <a:cs typeface="Verdana" pitchFamily="34" charset="0"/>
            </a:endParaRPr>
          </a:p>
          <a:p>
            <a:endParaRPr lang="de" sz="1400" dirty="0">
              <a:latin typeface="Verdana" pitchFamily="34" charset="0"/>
              <a:ea typeface="Verdana" pitchFamily="34" charset="0"/>
              <a:cs typeface="Verdana" pitchFamily="34" charset="0"/>
            </a:endParaRPr>
          </a:p>
          <a:p>
            <a:endParaRPr lang="de" sz="1400" dirty="0">
              <a:latin typeface="Verdana" pitchFamily="34" charset="0"/>
              <a:ea typeface="Verdana" pitchFamily="34" charset="0"/>
              <a:cs typeface="Verdana" pitchFamily="34" charset="0"/>
            </a:endParaRPr>
          </a:p>
          <a:p>
            <a:pPr algn="l" rtl="0"/>
            <a:endParaRPr lang="de" sz="2000" b="1" dirty="0" smtClean="0">
              <a:latin typeface="Verdana" pitchFamily="34" charset="0"/>
              <a:ea typeface="Verdana" pitchFamily="34" charset="0"/>
              <a:cs typeface="Verdana" pitchFamily="34" charset="0"/>
            </a:endParaRPr>
          </a:p>
          <a:p>
            <a:pPr algn="l" rtl="0"/>
            <a:endParaRPr lang="de" sz="2000" b="1" dirty="0">
              <a:latin typeface="Verdana" pitchFamily="34" charset="0"/>
              <a:ea typeface="Verdana" pitchFamily="34" charset="0"/>
              <a:cs typeface="Verdana" pitchFamily="34" charset="0"/>
            </a:endParaRPr>
          </a:p>
          <a:p>
            <a:pPr algn="l" rtl="0"/>
            <a:endParaRPr lang="de" sz="2000" b="1" dirty="0" smtClean="0">
              <a:latin typeface="Verdana" pitchFamily="34" charset="0"/>
              <a:ea typeface="Verdana" pitchFamily="34" charset="0"/>
              <a:cs typeface="Verdana" pitchFamily="34" charset="0"/>
            </a:endParaRPr>
          </a:p>
          <a:p>
            <a:pPr algn="l" rtl="0"/>
            <a:endParaRPr lang="de" sz="2000" b="1" dirty="0">
              <a:latin typeface="Verdana" pitchFamily="34" charset="0"/>
              <a:ea typeface="Verdana" pitchFamily="34" charset="0"/>
              <a:cs typeface="Verdana" pitchFamily="34" charset="0"/>
            </a:endParaRPr>
          </a:p>
          <a:p>
            <a:pPr algn="l" rtl="0"/>
            <a:endParaRPr lang="de" sz="2000" b="1" dirty="0" smtClean="0">
              <a:latin typeface="Verdana" pitchFamily="34" charset="0"/>
              <a:ea typeface="Verdana" pitchFamily="34" charset="0"/>
              <a:cs typeface="Verdana" pitchFamily="34" charset="0"/>
            </a:endParaRPr>
          </a:p>
          <a:p>
            <a:pPr algn="l" rtl="0"/>
            <a:endParaRPr lang="de" sz="2000" b="1" dirty="0">
              <a:latin typeface="Verdana" pitchFamily="34" charset="0"/>
              <a:ea typeface="Verdana" pitchFamily="34" charset="0"/>
              <a:cs typeface="Verdana" pitchFamily="34" charset="0"/>
            </a:endParaRPr>
          </a:p>
        </p:txBody>
      </p:sp>
      <p:sp>
        <p:nvSpPr>
          <p:cNvPr id="7" name="Freeform 6"/>
          <p:cNvSpPr/>
          <p:nvPr/>
        </p:nvSpPr>
        <p:spPr>
          <a:xfrm>
            <a:off x="6629954" y="237197"/>
            <a:ext cx="2430329" cy="972421"/>
          </a:xfrm>
          <a:custGeom>
            <a:avLst/>
            <a:gdLst>
              <a:gd name="connsiteX0" fmla="*/ 0 w 2583543"/>
              <a:gd name="connsiteY0" fmla="*/ 246743 h 972457"/>
              <a:gd name="connsiteX1" fmla="*/ 333829 w 2583543"/>
              <a:gd name="connsiteY1" fmla="*/ 972457 h 972457"/>
              <a:gd name="connsiteX2" fmla="*/ 2583543 w 2583543"/>
              <a:gd name="connsiteY2" fmla="*/ 856343 h 972457"/>
              <a:gd name="connsiteX3" fmla="*/ 2191657 w 2583543"/>
              <a:gd name="connsiteY3" fmla="*/ 0 h 972457"/>
              <a:gd name="connsiteX4" fmla="*/ 0 w 2583543"/>
              <a:gd name="connsiteY4" fmla="*/ 246743 h 97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543" h="972457">
                <a:moveTo>
                  <a:pt x="0" y="246743"/>
                </a:moveTo>
                <a:lnTo>
                  <a:pt x="333829" y="972457"/>
                </a:lnTo>
                <a:lnTo>
                  <a:pt x="2583543" y="856343"/>
                </a:lnTo>
                <a:lnTo>
                  <a:pt x="2191657" y="0"/>
                </a:lnTo>
                <a:lnTo>
                  <a:pt x="0" y="246743"/>
                </a:lnTo>
                <a:close/>
              </a:path>
            </a:pathLst>
          </a:custGeom>
          <a:solidFill>
            <a:srgbClr val="716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r>
              <a:rPr lang="de" sz="1600" b="1" i="0" u="none">
                <a:latin typeface="Verdana" pitchFamily="34" charset="0"/>
                <a:ea typeface="Verdana" pitchFamily="34" charset="0"/>
                <a:cs typeface="Verdana" pitchFamily="34" charset="0"/>
              </a:rPr>
              <a:t>2014-2020</a:t>
            </a:r>
            <a:endParaRPr lang="de" sz="16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5301805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4991</Words>
  <Application>Microsoft Office PowerPoint</Application>
  <PresentationFormat>Bildschirmpräsentation (4:3)</PresentationFormat>
  <Paragraphs>732</Paragraphs>
  <Slides>35</Slides>
  <Notes>35</Notes>
  <HiddenSlides>0</HiddenSlides>
  <MMClips>0</MMClips>
  <ScaleCrop>false</ScaleCrop>
  <HeadingPairs>
    <vt:vector size="4" baseType="variant">
      <vt:variant>
        <vt:lpstr>Design</vt:lpstr>
      </vt:variant>
      <vt:variant>
        <vt:i4>1</vt:i4>
      </vt:variant>
      <vt:variant>
        <vt:lpstr>Folientitel</vt:lpstr>
      </vt:variant>
      <vt:variant>
        <vt:i4>35</vt:i4>
      </vt:variant>
    </vt:vector>
  </HeadingPairs>
  <TitlesOfParts>
    <vt:vector size="36" baseType="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Ecorys UK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What’s in it for me?</dc:title>
  <dc:creator>Robert Conaty</dc:creator>
  <cp:lastModifiedBy>Pacher Elisabeth</cp:lastModifiedBy>
  <cp:revision>443</cp:revision>
  <cp:lastPrinted>2013-12-06T15:41:19Z</cp:lastPrinted>
  <dcterms:created xsi:type="dcterms:W3CDTF">2013-07-17T08:26:50Z</dcterms:created>
  <dcterms:modified xsi:type="dcterms:W3CDTF">2013-12-06T15:42:09Z</dcterms:modified>
</cp:coreProperties>
</file>