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86" r:id="rId3"/>
    <p:sldId id="289" r:id="rId4"/>
    <p:sldId id="342" r:id="rId5"/>
    <p:sldId id="344" r:id="rId6"/>
    <p:sldId id="259" r:id="rId7"/>
    <p:sldId id="269" r:id="rId8"/>
    <p:sldId id="330" r:id="rId9"/>
    <p:sldId id="331" r:id="rId10"/>
    <p:sldId id="333" r:id="rId11"/>
    <p:sldId id="337" r:id="rId12"/>
    <p:sldId id="332" r:id="rId13"/>
    <p:sldId id="338" r:id="rId14"/>
    <p:sldId id="339" r:id="rId15"/>
    <p:sldId id="343" r:id="rId16"/>
    <p:sldId id="341" r:id="rId17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C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3" autoAdjust="0"/>
    <p:restoredTop sz="94660" autoAdjust="0"/>
  </p:normalViewPr>
  <p:slideViewPr>
    <p:cSldViewPr>
      <p:cViewPr>
        <p:scale>
          <a:sx n="100" d="100"/>
          <a:sy n="100" d="100"/>
        </p:scale>
        <p:origin x="-72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C5E8634-FDB8-462D-B361-BC30A8A93783}" type="datetimeFigureOut">
              <a:rPr lang="de-DE"/>
              <a:pPr>
                <a:defRPr/>
              </a:pPr>
              <a:t>24.09.2014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8406886-B339-4A4F-B73F-B3CBB461DD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093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" descr="ls-logo-4c_300px72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15888"/>
            <a:ext cx="121285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10"/>
          <p:cNvGrpSpPr>
            <a:grpSpLocks/>
          </p:cNvGrpSpPr>
          <p:nvPr userDrawn="1"/>
        </p:nvGrpSpPr>
        <p:grpSpPr bwMode="auto">
          <a:xfrm>
            <a:off x="7308850" y="6092825"/>
            <a:ext cx="1728788" cy="604838"/>
            <a:chOff x="7739368" y="5805264"/>
            <a:chExt cx="1728192" cy="604414"/>
          </a:xfrm>
        </p:grpSpPr>
        <p:sp>
          <p:nvSpPr>
            <p:cNvPr id="5" name="Abgerundetes Rechteck 4"/>
            <p:cNvSpPr/>
            <p:nvPr userDrawn="1"/>
          </p:nvSpPr>
          <p:spPr>
            <a:xfrm>
              <a:off x="7739368" y="5805264"/>
              <a:ext cx="1728192" cy="60441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pic>
          <p:nvPicPr>
            <p:cNvPr id="6" name="Grafik 4" descr="logo_land4c.jp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864" y="5883055"/>
              <a:ext cx="1081104" cy="43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feld 6"/>
          <p:cNvSpPr txBox="1">
            <a:spLocks noChangeArrowheads="1"/>
          </p:cNvSpPr>
          <p:nvPr userDrawn="1"/>
        </p:nvSpPr>
        <p:spPr bwMode="auto">
          <a:xfrm>
            <a:off x="250825" y="6319838"/>
            <a:ext cx="72739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AT" sz="1200" smtClean="0">
                <a:solidFill>
                  <a:srgbClr val="595959"/>
                </a:solidFill>
              </a:rPr>
              <a:t>FA Energie und Wohnbau – Klimaschutzkoordinatorin</a:t>
            </a:r>
            <a:endParaRPr lang="de-DE" sz="1200" smtClean="0">
              <a:solidFill>
                <a:srgbClr val="595959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0"/>
          </p:nvPr>
        </p:nvSpPr>
        <p:spPr>
          <a:xfrm>
            <a:off x="467545" y="764704"/>
            <a:ext cx="6912768" cy="30246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145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" descr="ls-logo-4c_300px72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15888"/>
            <a:ext cx="121285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ieren 10"/>
          <p:cNvGrpSpPr>
            <a:grpSpLocks/>
          </p:cNvGrpSpPr>
          <p:nvPr userDrawn="1"/>
        </p:nvGrpSpPr>
        <p:grpSpPr bwMode="auto">
          <a:xfrm>
            <a:off x="7524750" y="6092825"/>
            <a:ext cx="1584325" cy="576263"/>
            <a:chOff x="7739368" y="5805264"/>
            <a:chExt cx="1728192" cy="604414"/>
          </a:xfrm>
        </p:grpSpPr>
        <p:sp>
          <p:nvSpPr>
            <p:cNvPr id="6" name="Abgerundetes Rechteck 5"/>
            <p:cNvSpPr/>
            <p:nvPr userDrawn="1"/>
          </p:nvSpPr>
          <p:spPr>
            <a:xfrm>
              <a:off x="7739368" y="5805264"/>
              <a:ext cx="1728192" cy="60441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pic>
          <p:nvPicPr>
            <p:cNvPr id="7" name="Grafik 4" descr="logo_land4c.jp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864" y="5883055"/>
              <a:ext cx="1081104" cy="43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feld 7"/>
          <p:cNvSpPr txBox="1">
            <a:spLocks noChangeArrowheads="1"/>
          </p:cNvSpPr>
          <p:nvPr userDrawn="1"/>
        </p:nvSpPr>
        <p:spPr bwMode="auto">
          <a:xfrm>
            <a:off x="250825" y="6319838"/>
            <a:ext cx="7273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99611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AT" sz="1200" smtClean="0">
                <a:solidFill>
                  <a:srgbClr val="595959"/>
                </a:solidFill>
              </a:rPr>
              <a:t>FA Energie und Wohnbau – Klimaschutzkoordinatorin</a:t>
            </a:r>
            <a:r>
              <a:rPr lang="de-AT" sz="1200" smtClean="0">
                <a:solidFill>
                  <a:srgbClr val="595959"/>
                </a:solidFill>
                <a:latin typeface="Calibri" pitchFamily="34" charset="0"/>
              </a:rPr>
              <a:t>	Folie </a:t>
            </a:r>
            <a:fld id="{91B46957-3E0C-4B50-904E-9605236DC62C}" type="slidenum">
              <a:rPr lang="de-AT" sz="1200" smtClean="0">
                <a:solidFill>
                  <a:srgbClr val="595959"/>
                </a:solidFill>
                <a:latin typeface="Calibri" pitchFamily="34" charset="0"/>
              </a:rPr>
              <a:pPr eaLnBrk="1" hangingPunct="1">
                <a:defRPr/>
              </a:pPr>
              <a:t>‹Nr.›</a:t>
            </a:fld>
            <a:endParaRPr lang="de-DE" sz="1200" smtClean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50825" y="260350"/>
            <a:ext cx="7416800" cy="9366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250825" y="1412875"/>
            <a:ext cx="7416800" cy="4608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84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" name="Picture 3" descr="C:\Dokumente und Einstellungen\umgeher1\Desktop\ls-logo-4c-ran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98425"/>
            <a:ext cx="1243012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platzhalter 18"/>
          <p:cNvSpPr>
            <a:spLocks noGrp="1"/>
          </p:cNvSpPr>
          <p:nvPr>
            <p:ph type="body" sz="quarter" idx="10"/>
          </p:nvPr>
        </p:nvSpPr>
        <p:spPr>
          <a:xfrm>
            <a:off x="467544" y="1628800"/>
            <a:ext cx="8208912" cy="30246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650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41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80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6313488" cy="3968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6563" y="1203325"/>
            <a:ext cx="8229600" cy="4932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933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65" r:id="rId4"/>
    <p:sldLayoutId id="2147483766" r:id="rId5"/>
    <p:sldLayoutId id="2147483770" r:id="rId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07950" y="1412875"/>
            <a:ext cx="8928100" cy="2376488"/>
          </a:xfrm>
        </p:spPr>
        <p:txBody>
          <a:bodyPr/>
          <a:lstStyle/>
          <a:p>
            <a:r>
              <a:rPr lang="de-DE" sz="2800" dirty="0"/>
              <a:t>Wie handelt die Steiermark im </a:t>
            </a:r>
            <a:r>
              <a:rPr lang="de-DE" sz="2800" dirty="0" smtClean="0"/>
              <a:t>Klimawandel,</a:t>
            </a:r>
          </a:p>
          <a:p>
            <a:r>
              <a:rPr lang="de-DE" sz="2000" dirty="0" smtClean="0"/>
              <a:t>wenn </a:t>
            </a:r>
            <a:r>
              <a:rPr lang="de-DE" sz="2000" dirty="0"/>
              <a:t>Extremwetter-Ereignisse zunehmen und z.B. der WM-Region Schladming der Verlust von 23 Schneedeckentagen droht? </a:t>
            </a:r>
          </a:p>
          <a:p>
            <a:endParaRPr lang="de-AT" b="0" dirty="0"/>
          </a:p>
          <a:p>
            <a:r>
              <a:rPr lang="de-AT" b="0" dirty="0"/>
              <a:t>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07950" y="3789363"/>
            <a:ext cx="892810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de-A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Mag.</a:t>
            </a:r>
            <a:r>
              <a:rPr lang="de-AT" sz="2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</a:t>
            </a:r>
            <a:r>
              <a:rPr lang="de-A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Andrea Gössinger-Wieser</a:t>
            </a:r>
            <a:br>
              <a:rPr lang="de-A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de-A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Klimaschutzkoordinatorin des Landes Steiermark</a:t>
            </a:r>
          </a:p>
          <a:p>
            <a:pPr>
              <a:defRPr/>
            </a:pP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AT" dirty="0" smtClean="0"/>
              <a:t>KSP Steiermark – 6 Bereiche, 278 Maßnahmen</a:t>
            </a:r>
            <a:endParaRPr lang="de-AT" dirty="0"/>
          </a:p>
        </p:txBody>
      </p:sp>
      <p:grpSp>
        <p:nvGrpSpPr>
          <p:cNvPr id="6147" name="Gruppieren 20"/>
          <p:cNvGrpSpPr>
            <a:grpSpLocks/>
          </p:cNvGrpSpPr>
          <p:nvPr/>
        </p:nvGrpSpPr>
        <p:grpSpPr bwMode="auto">
          <a:xfrm>
            <a:off x="4071938" y="1581150"/>
            <a:ext cx="5040312" cy="4138613"/>
            <a:chOff x="611188" y="1928813"/>
            <a:chExt cx="3932237" cy="3228975"/>
          </a:xfrm>
        </p:grpSpPr>
        <p:pic>
          <p:nvPicPr>
            <p:cNvPr id="6149" name="Picture 3" descr="H:\Klimaschutzkoordinatorin\Ordner-ohne-GZ\Fotos-Grafiken\Klimaschutzplan\Titelbilder\KSP-Steiermark-Titelseite_72dpi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1933575"/>
              <a:ext cx="2274887" cy="3219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20" descr="H:\Klimaschutzkoordinatorin\Ordner-ohne-GZ\Fotos-Grafiken\Klimaschutzplan\Titelbilder\KSP-Energie-Titelseite_72dpi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188" y="4089400"/>
              <a:ext cx="755650" cy="1068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21" descr="H:\Klimaschutzkoordinatorin\Ordner-ohne-GZ\Fotos-Grafiken\Klimaschutzplan\Titelbilder\KSP-Gebäude-Titelseite_72dpi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188" y="1928813"/>
              <a:ext cx="755650" cy="1068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Picture 23" descr="H:\Klimaschutzkoordinatorin\Ordner-ohne-GZ\Fotos-Grafiken\Klimaschutzplan\Titelbilder\KSP-Klimastil-Titelseite_72dpi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350" y="4089400"/>
              <a:ext cx="755650" cy="1068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Picture 24" descr="H:\Klimaschutzkoordinatorin\Ordner-ohne-GZ\Fotos-Grafiken\Klimaschutzplan\Titelbilder\KSP-LuFA-Titelseite_72dpi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188" y="3008313"/>
              <a:ext cx="755650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25" descr="H:\Klimaschutzkoordinatorin\Ordner-ohne-GZ\Fotos-Grafiken\Klimaschutzplan\Titelbilder\KSP-Mobilität-Titelseite_72dpi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350" y="1928813"/>
              <a:ext cx="755650" cy="1068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26" descr="H:\Klimaschutzkoordinatorin\Ordner-ohne-GZ\Fotos-Grafiken\Klimaschutzplan\Titelbilder\KSP-Produktion-Titelseite_72dpi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350" y="3008313"/>
              <a:ext cx="755650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23850" y="1271588"/>
            <a:ext cx="3960813" cy="3425825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de-AT" sz="2400" b="1" i="1" dirty="0" smtClean="0"/>
              <a:t>Landtagsbeschluss Juli 2010</a:t>
            </a:r>
          </a:p>
          <a:p>
            <a:pPr marL="0" indent="0">
              <a:buFont typeface="Arial" pitchFamily="34" charset="0"/>
              <a:buNone/>
              <a:defRPr/>
            </a:pPr>
            <a:endParaRPr lang="de-AT" sz="2400" b="1" i="1" dirty="0" smtClean="0"/>
          </a:p>
          <a:p>
            <a:pPr>
              <a:defRPr/>
            </a:pPr>
            <a:r>
              <a:rPr lang="de-AT" sz="2400" dirty="0" smtClean="0"/>
              <a:t>Gebäude</a:t>
            </a:r>
          </a:p>
          <a:p>
            <a:pPr>
              <a:defRPr/>
            </a:pPr>
            <a:r>
              <a:rPr lang="de-AT" sz="2400" dirty="0" smtClean="0"/>
              <a:t>Mobilität</a:t>
            </a:r>
          </a:p>
          <a:p>
            <a:pPr>
              <a:defRPr/>
            </a:pPr>
            <a:r>
              <a:rPr lang="de-AT" sz="2400" dirty="0" smtClean="0"/>
              <a:t>Land-, Forst- u. Abfallwirtschaft</a:t>
            </a:r>
          </a:p>
          <a:p>
            <a:pPr>
              <a:defRPr/>
            </a:pPr>
            <a:r>
              <a:rPr lang="de-AT" sz="2400" dirty="0" smtClean="0"/>
              <a:t>Produktion</a:t>
            </a:r>
          </a:p>
          <a:p>
            <a:pPr>
              <a:defRPr/>
            </a:pPr>
            <a:r>
              <a:rPr lang="de-AT" sz="2400" dirty="0" smtClean="0"/>
              <a:t>Energiebereitstellung</a:t>
            </a:r>
          </a:p>
          <a:p>
            <a:pPr>
              <a:defRPr/>
            </a:pPr>
            <a:r>
              <a:rPr lang="de-AT" sz="2400" dirty="0" smtClean="0"/>
              <a:t>Klimastil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AT" dirty="0" smtClean="0"/>
              <a:t>KSP Steiermark – CO</a:t>
            </a:r>
            <a:r>
              <a:rPr lang="de-AT" baseline="-25000" dirty="0" smtClean="0"/>
              <a:t>2</a:t>
            </a:r>
            <a:r>
              <a:rPr lang="de-AT" dirty="0" smtClean="0"/>
              <a:t>-Reduktion</a:t>
            </a:r>
            <a:endParaRPr lang="de-AT" dirty="0"/>
          </a:p>
        </p:txBody>
      </p:sp>
      <p:pic>
        <p:nvPicPr>
          <p:cNvPr id="717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90650"/>
            <a:ext cx="6624638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oessin1\AppData\Local\Microsoft\Windows\Temporary Internet Files\Content.Outlook\TXXQA6Q1\Abb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68" y="940421"/>
            <a:ext cx="2915807" cy="245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dirty="0" smtClean="0"/>
              <a:t>Klimaschutzbericht Steiermark 2013</a:t>
            </a:r>
            <a:endParaRPr lang="de-AT" sz="18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179512" y="1268760"/>
            <a:ext cx="3960440" cy="4608513"/>
          </a:xfrm>
        </p:spPr>
        <p:txBody>
          <a:bodyPr/>
          <a:lstStyle/>
          <a:p>
            <a:r>
              <a:rPr lang="de-AT" sz="2000" dirty="0" smtClean="0"/>
              <a:t>109 Maßnahmen</a:t>
            </a:r>
          </a:p>
          <a:p>
            <a:r>
              <a:rPr lang="de-AT" sz="2000" dirty="0" smtClean="0"/>
              <a:t>15,8% Reduktion an Treibhausgassen im N-ETS gegenüber 2005 (2005 7,8 </a:t>
            </a:r>
            <a:r>
              <a:rPr lang="de-AT" sz="2000" dirty="0" err="1" smtClean="0"/>
              <a:t>Miot</a:t>
            </a:r>
            <a:r>
              <a:rPr lang="de-AT" sz="2000" dirty="0" smtClean="0"/>
              <a:t> CO</a:t>
            </a:r>
            <a:r>
              <a:rPr lang="de-AT" sz="2000" baseline="-25000" dirty="0" smtClean="0"/>
              <a:t>2ep</a:t>
            </a:r>
            <a:r>
              <a:rPr lang="de-AT" sz="2000" dirty="0" smtClean="0"/>
              <a:t> auf 6,7 </a:t>
            </a:r>
            <a:r>
              <a:rPr lang="de-AT" sz="2000" dirty="0" err="1" smtClean="0"/>
              <a:t>Miot</a:t>
            </a:r>
            <a:r>
              <a:rPr lang="de-AT" sz="2000" dirty="0" smtClean="0"/>
              <a:t> CO</a:t>
            </a:r>
            <a:r>
              <a:rPr lang="de-AT" sz="2000" baseline="-25000" dirty="0" smtClean="0"/>
              <a:t>2eq</a:t>
            </a:r>
          </a:p>
          <a:p>
            <a:r>
              <a:rPr lang="de-AT" sz="2000" dirty="0" smtClean="0"/>
              <a:t>Stärkste Reduktion im Gebäudesektor</a:t>
            </a:r>
          </a:p>
          <a:p>
            <a:r>
              <a:rPr lang="de-AT" sz="2000" dirty="0" smtClean="0"/>
              <a:t>Mobilität seit 2005 leicht </a:t>
            </a:r>
            <a:r>
              <a:rPr lang="de-AT" sz="2000" dirty="0" smtClean="0"/>
              <a:t>rückläufig</a:t>
            </a:r>
            <a:endParaRPr lang="de-AT" sz="2000" dirty="0" smtClean="0"/>
          </a:p>
          <a:p>
            <a:pPr marL="0" indent="0">
              <a:buNone/>
            </a:pPr>
            <a:r>
              <a:rPr lang="de-AT" sz="2000" dirty="0" smtClean="0"/>
              <a:t> </a:t>
            </a:r>
            <a:endParaRPr lang="de-AT" sz="2000" dirty="0"/>
          </a:p>
        </p:txBody>
      </p:sp>
      <p:pic>
        <p:nvPicPr>
          <p:cNvPr id="1027" name="Picture 3" descr="C:\Users\goessin1\AppData\Local\Microsoft\Windows\Temporary Internet Files\Content.Outlook\TXXQA6Q1\Abb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016" y="3429000"/>
            <a:ext cx="431622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2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dirty="0" smtClean="0"/>
              <a:t>Steiermark Entwicklung THG 2005 - 2012</a:t>
            </a:r>
            <a:endParaRPr lang="de-AT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620621"/>
              </p:ext>
            </p:extLst>
          </p:nvPr>
        </p:nvGraphicFramePr>
        <p:xfrm>
          <a:off x="323528" y="1196752"/>
          <a:ext cx="6632423" cy="3873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0200"/>
                <a:gridCol w="432048"/>
                <a:gridCol w="862307"/>
                <a:gridCol w="58388"/>
                <a:gridCol w="951513"/>
                <a:gridCol w="72008"/>
                <a:gridCol w="1368152"/>
                <a:gridCol w="1087807"/>
              </a:tblGrid>
              <a:tr h="406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AT" sz="2000" b="1" u="none" strike="noStrike" dirty="0">
                          <a:effectLst/>
                        </a:rPr>
                        <a:t>NON-ETS (BLI)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2000" b="1" u="none" strike="noStrike" dirty="0">
                          <a:effectLst/>
                        </a:rPr>
                        <a:t> 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AT" sz="2000" b="1" u="none" strike="noStrike" dirty="0">
                          <a:effectLst/>
                        </a:rPr>
                        <a:t>2005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AT" sz="2000" b="1" u="none" strike="noStrike" dirty="0">
                          <a:effectLst/>
                        </a:rPr>
                        <a:t>2012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1990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6165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2000" b="1" u="none" strike="noStrike" dirty="0">
                          <a:effectLst/>
                        </a:rPr>
                        <a:t> </a:t>
                      </a:r>
                      <a:endParaRPr lang="de-A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400" b="1" u="none" strike="noStrike" dirty="0">
                          <a:effectLst/>
                        </a:rPr>
                        <a:t>[</a:t>
                      </a:r>
                      <a:r>
                        <a:rPr lang="de-AT" sz="1400" b="1" u="none" strike="noStrike" dirty="0" err="1" smtClean="0">
                          <a:effectLst/>
                        </a:rPr>
                        <a:t>kt</a:t>
                      </a:r>
                      <a:r>
                        <a:rPr lang="de-AT" sz="1400" b="1" u="none" strike="noStrike" dirty="0" smtClean="0">
                          <a:effectLst/>
                        </a:rPr>
                        <a:t> CO2eq</a:t>
                      </a:r>
                      <a:r>
                        <a:rPr lang="de-AT" sz="1400" b="1" u="none" strike="noStrike" dirty="0">
                          <a:effectLst/>
                        </a:rPr>
                        <a:t>]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AT" sz="1400" dirty="0"/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400" b="1" u="none" strike="noStrike" dirty="0">
                          <a:effectLst/>
                        </a:rPr>
                        <a:t>[</a:t>
                      </a:r>
                      <a:r>
                        <a:rPr lang="de-AT" sz="1400" b="1" u="none" strike="noStrike" dirty="0" err="1">
                          <a:effectLst/>
                        </a:rPr>
                        <a:t>kt</a:t>
                      </a:r>
                      <a:r>
                        <a:rPr lang="de-AT" sz="1400" b="1" u="none" strike="noStrike" dirty="0">
                          <a:effectLst/>
                        </a:rPr>
                        <a:t> CO2eq]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Veränderung %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u="none" strike="noStrike" dirty="0" smtClean="0">
                          <a:effectLst/>
                        </a:rPr>
                        <a:t>[</a:t>
                      </a:r>
                      <a:r>
                        <a:rPr lang="de-AT" sz="1400" b="1" u="none" strike="noStrike" dirty="0" err="1" smtClean="0">
                          <a:effectLst/>
                        </a:rPr>
                        <a:t>kt</a:t>
                      </a:r>
                      <a:r>
                        <a:rPr lang="de-AT" sz="1400" b="1" u="none" strike="noStrike" dirty="0" smtClean="0">
                          <a:effectLst/>
                        </a:rPr>
                        <a:t> CO2eq]</a:t>
                      </a:r>
                      <a:endParaRPr lang="de-AT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6165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Energieversorgung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214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221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+3,7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6165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Kleinverbraucher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2.042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1.266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i="0" u="none" strike="noStrike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de-AT" sz="2000" b="0" i="0" u="none" strike="noStrike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38,0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2.290</a:t>
                      </a:r>
                      <a:endParaRPr lang="de-AT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6165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Industrie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1.008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1.047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+3,8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de-AT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6165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Verkehr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2.877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2.480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-13,8</a:t>
                      </a:r>
                      <a:endParaRPr lang="de-AT" sz="20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1.847</a:t>
                      </a:r>
                      <a:endParaRPr lang="de-AT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1267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Landwirtschaft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1.226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1.264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+1,6</a:t>
                      </a:r>
                      <a:endParaRPr lang="de-AT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1.444</a:t>
                      </a:r>
                      <a:endParaRPr lang="de-AT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Abfallwirtschaft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THG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1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567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 sz="18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1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402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-29,2</a:t>
                      </a:r>
                      <a:endParaRPr lang="de-AT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859</a:t>
                      </a:r>
                      <a:endParaRPr lang="de-AT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3088"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>
                          <a:effectLst/>
                        </a:rPr>
                        <a:t>Total</a:t>
                      </a:r>
                      <a:endParaRPr lang="de-A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18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THG</a:t>
                      </a:r>
                      <a:endParaRPr lang="de-AT" sz="18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7.933</a:t>
                      </a:r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6.680</a:t>
                      </a:r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AT" sz="24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-15,8 </a:t>
                      </a:r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de-AT" sz="24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64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platzhalter 3"/>
          <p:cNvSpPr>
            <a:spLocks noGrp="1"/>
          </p:cNvSpPr>
          <p:nvPr>
            <p:ph type="body" sz="quarter" idx="10"/>
          </p:nvPr>
        </p:nvSpPr>
        <p:spPr bwMode="auto">
          <a:xfrm>
            <a:off x="468313" y="1341438"/>
            <a:ext cx="8207375" cy="3024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AT" altLang="de-DE" smtClean="0">
                <a:solidFill>
                  <a:schemeClr val="bg1"/>
                </a:solidFill>
              </a:rPr>
              <a:t>KLIMAWANDELFOLGEN STEIERMARK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90775"/>
            <a:ext cx="436245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2420938"/>
            <a:ext cx="44640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1" descr="annualcycle_temp_stm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"/>
          <a:stretch>
            <a:fillRect/>
          </a:stretch>
        </p:blipFill>
        <p:spPr bwMode="auto">
          <a:xfrm>
            <a:off x="4824413" y="781050"/>
            <a:ext cx="4319587" cy="51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0" y="142875"/>
            <a:ext cx="7372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400" b="1">
                <a:solidFill>
                  <a:srgbClr val="FAAB00"/>
                </a:solidFill>
                <a:latin typeface="Tahoma" pitchFamily="34" charset="0"/>
                <a:cs typeface="Arial" charset="0"/>
              </a:rPr>
              <a:t>Steiermark Gesamt (2021-2050 vs 1971-2000)</a:t>
            </a:r>
            <a:endParaRPr lang="de-DE" altLang="de-DE">
              <a:solidFill>
                <a:srgbClr val="0000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6016625" y="24701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de-DE">
              <a:latin typeface="Tahoma" pitchFamily="34" charset="0"/>
              <a:cs typeface="Arial" charset="0"/>
            </a:endParaRPr>
          </a:p>
        </p:txBody>
      </p:sp>
      <p:pic>
        <p:nvPicPr>
          <p:cNvPr id="18437" name="Picture 8" descr="fYEAR-MEAN_s#YEAR-MEAN_rSTMS-MEAN_01D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706563"/>
            <a:ext cx="5445125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9" descr="fYEAR-MEAN_s#YEAR-MEAN_LGD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5216525"/>
            <a:ext cx="6089650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10"/>
          <p:cNvSpPr>
            <a:spLocks noChangeArrowheads="1"/>
          </p:cNvSpPr>
          <p:nvPr/>
        </p:nvSpPr>
        <p:spPr bwMode="auto">
          <a:xfrm>
            <a:off x="352425" y="1255713"/>
            <a:ext cx="7473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altLang="de-DE" sz="2000">
                <a:solidFill>
                  <a:srgbClr val="000000"/>
                </a:solidFill>
              </a:rPr>
              <a:t>Temperaturänderung, 2021 – 2050 vs. 1971 – 2000</a:t>
            </a:r>
            <a:endParaRPr lang="en-US" altLang="de-DE" sz="2000">
              <a:solidFill>
                <a:srgbClr val="000000"/>
              </a:solidFill>
            </a:endParaRPr>
          </a:p>
          <a:p>
            <a:pPr eaLnBrk="1" hangingPunct="1"/>
            <a:endParaRPr lang="en-US" altLang="de-DE" sz="2000">
              <a:solidFill>
                <a:srgbClr val="000000"/>
              </a:solidFill>
            </a:endParaRPr>
          </a:p>
        </p:txBody>
      </p:sp>
      <p:sp>
        <p:nvSpPr>
          <p:cNvPr id="18440" name="Textfeld 33"/>
          <p:cNvSpPr txBox="1">
            <a:spLocks noChangeArrowheads="1"/>
          </p:cNvSpPr>
          <p:nvPr/>
        </p:nvSpPr>
        <p:spPr bwMode="auto">
          <a:xfrm>
            <a:off x="358775" y="5178425"/>
            <a:ext cx="8496300" cy="708025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3333CC"/>
            </a:solidFill>
            <a:miter lim="800000"/>
            <a:headEnd/>
            <a:tailEnd/>
          </a:ln>
        </p:spPr>
        <p:txBody>
          <a:bodyPr lIns="91361" tIns="45680" rIns="91361" bIns="456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000" b="1">
                <a:solidFill>
                  <a:srgbClr val="000000"/>
                </a:solidFill>
                <a:latin typeface="Tahoma" pitchFamily="34" charset="0"/>
                <a:cs typeface="Arial" charset="0"/>
                <a:sym typeface="Wingdings" pitchFamily="2" charset="2"/>
              </a:rPr>
              <a:t>Wir haben mit einer Erwärmung von etwa 1.5 Grad in 50 Jahren (0.3 Grad pro Jahrzehnt) zu rechnen.</a:t>
            </a:r>
            <a:endParaRPr lang="de-DE" altLang="de-DE" sz="2000" b="1">
              <a:solidFill>
                <a:srgbClr val="0000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8441" name="Rechteck 11"/>
          <p:cNvSpPr>
            <a:spLocks noChangeArrowheads="1"/>
          </p:cNvSpPr>
          <p:nvPr/>
        </p:nvSpPr>
        <p:spPr bwMode="auto">
          <a:xfrm>
            <a:off x="209550" y="1889125"/>
            <a:ext cx="2033588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altLang="de-DE" sz="2000">
                <a:solidFill>
                  <a:srgbClr val="000000"/>
                </a:solidFill>
              </a:rPr>
              <a:t>         Mittelwert</a:t>
            </a:r>
            <a:endParaRPr lang="en-US" altLang="de-DE" sz="2000">
              <a:solidFill>
                <a:srgbClr val="000000"/>
              </a:solidFill>
            </a:endParaRPr>
          </a:p>
        </p:txBody>
      </p:sp>
      <p:sp>
        <p:nvSpPr>
          <p:cNvPr id="18442" name="Rechteck 12"/>
          <p:cNvSpPr>
            <a:spLocks noChangeArrowheads="1"/>
          </p:cNvSpPr>
          <p:nvPr/>
        </p:nvSpPr>
        <p:spPr bwMode="auto">
          <a:xfrm>
            <a:off x="5684838" y="1855788"/>
            <a:ext cx="14827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altLang="de-DE" sz="2000">
                <a:solidFill>
                  <a:srgbClr val="000000"/>
                </a:solidFill>
              </a:rPr>
              <a:t> Bandbreite</a:t>
            </a:r>
            <a:endParaRPr lang="en-US" altLang="de-DE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spect="1" noChangeArrowheads="1"/>
          </p:cNvSpPr>
          <p:nvPr/>
        </p:nvSpPr>
        <p:spPr bwMode="auto">
          <a:xfrm>
            <a:off x="6016625" y="2470150"/>
            <a:ext cx="8255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de-DE">
              <a:latin typeface="Tahoma" pitchFamily="34" charset="0"/>
              <a:cs typeface="Arial" charset="0"/>
            </a:endParaRPr>
          </a:p>
        </p:txBody>
      </p:sp>
      <p:sp>
        <p:nvSpPr>
          <p:cNvPr id="26627" name="Rectangle 3"/>
          <p:cNvSpPr>
            <a:spLocks noChangeAspect="1" noChangeArrowheads="1"/>
          </p:cNvSpPr>
          <p:nvPr/>
        </p:nvSpPr>
        <p:spPr bwMode="auto">
          <a:xfrm>
            <a:off x="7938" y="693738"/>
            <a:ext cx="863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altLang="de-DE">
                <a:solidFill>
                  <a:srgbClr val="000000"/>
                </a:solidFill>
              </a:rPr>
              <a:t>Änderung der Anzahl der Tage &gt;30 mm Niederschlag, 2021–2050 vs 1971– 2000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0" y="142875"/>
            <a:ext cx="4397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STMK 12 Starkniederschläge</a:t>
            </a:r>
            <a:endParaRPr lang="de-DE" altLang="de-DE" sz="28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itchFamily="34" charset="0"/>
            </a:endParaRPr>
          </a:p>
        </p:txBody>
      </p:sp>
      <p:pic>
        <p:nvPicPr>
          <p:cNvPr id="26629" name="Picture 10" descr="fSEASON-RR30_s#YEAR-MEAN_rSTM13-MEAN_02D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8069" r="9828" b="17107"/>
          <a:stretch>
            <a:fillRect/>
          </a:stretch>
        </p:blipFill>
        <p:spPr bwMode="auto">
          <a:xfrm>
            <a:off x="965200" y="1130300"/>
            <a:ext cx="3316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9" descr="fSEASON-RR30_s#YEAR-MEAN_rSTM13-MEAN_03D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8069" r="9828" b="17107"/>
          <a:stretch>
            <a:fillRect/>
          </a:stretch>
        </p:blipFill>
        <p:spPr bwMode="auto">
          <a:xfrm>
            <a:off x="4584700" y="1146175"/>
            <a:ext cx="3316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fSEASON-RR30_s#YEAR-MEAN_rSTM13-MEAN_04D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8069" r="9828" b="17107"/>
          <a:stretch>
            <a:fillRect/>
          </a:stretch>
        </p:blipFill>
        <p:spPr bwMode="auto">
          <a:xfrm>
            <a:off x="977900" y="3435350"/>
            <a:ext cx="3316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7" descr="fSEASON-RR30_s#YEAR-MEAN_rSTM13-MEAN_01D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8069" r="9828" b="17107"/>
          <a:stretch>
            <a:fillRect/>
          </a:stretch>
        </p:blipFill>
        <p:spPr bwMode="auto">
          <a:xfrm>
            <a:off x="4584700" y="3438525"/>
            <a:ext cx="3316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6" descr="fSEASON-RR30_s#YEAR-MEAN_rSTM13-MEAN_LGD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5892800"/>
            <a:ext cx="57404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6635" name="Rectangle 12"/>
          <p:cNvSpPr>
            <a:spLocks noChangeArrowheads="1"/>
          </p:cNvSpPr>
          <p:nvPr/>
        </p:nvSpPr>
        <p:spPr bwMode="auto">
          <a:xfrm>
            <a:off x="0" y="62103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6636" name="Rectangle 13"/>
          <p:cNvSpPr>
            <a:spLocks noChangeArrowheads="1"/>
          </p:cNvSpPr>
          <p:nvPr/>
        </p:nvSpPr>
        <p:spPr bwMode="auto">
          <a:xfrm>
            <a:off x="0" y="6924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6675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spect="1" noChangeArrowheads="1"/>
          </p:cNvSpPr>
          <p:nvPr/>
        </p:nvSpPr>
        <p:spPr bwMode="auto">
          <a:xfrm>
            <a:off x="6016625" y="2470150"/>
            <a:ext cx="8255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de-DE">
              <a:latin typeface="Tahoma" pitchFamily="34" charset="0"/>
              <a:cs typeface="Arial" charset="0"/>
            </a:endParaRPr>
          </a:p>
        </p:txBody>
      </p:sp>
      <p:sp>
        <p:nvSpPr>
          <p:cNvPr id="29699" name="Rectangle 3"/>
          <p:cNvSpPr>
            <a:spLocks noChangeAspect="1" noChangeArrowheads="1"/>
          </p:cNvSpPr>
          <p:nvPr/>
        </p:nvSpPr>
        <p:spPr bwMode="auto">
          <a:xfrm>
            <a:off x="7938" y="1062038"/>
            <a:ext cx="863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altLang="de-DE" dirty="0">
                <a:solidFill>
                  <a:srgbClr val="000000"/>
                </a:solidFill>
              </a:rPr>
              <a:t>Änderung der Anzahl der Tage &gt;30 cm Schneehöhe, 2021–2050 </a:t>
            </a:r>
            <a:r>
              <a:rPr lang="de-AT" altLang="de-DE" dirty="0" err="1">
                <a:solidFill>
                  <a:srgbClr val="000000"/>
                </a:solidFill>
              </a:rPr>
              <a:t>vs</a:t>
            </a:r>
            <a:r>
              <a:rPr lang="de-AT" altLang="de-DE" dirty="0">
                <a:solidFill>
                  <a:srgbClr val="000000"/>
                </a:solidFill>
              </a:rPr>
              <a:t> 1971– 2000</a:t>
            </a:r>
            <a:endParaRPr lang="en-US" altLang="de-DE" dirty="0">
              <a:solidFill>
                <a:srgbClr val="000000"/>
              </a:solidFill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142875"/>
            <a:ext cx="3281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STMK 12 Schneetage</a:t>
            </a:r>
            <a:endParaRPr lang="de-DE" altLang="de-DE" sz="28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itchFamily="34" charset="0"/>
            </a:endParaRPr>
          </a:p>
        </p:txBody>
      </p:sp>
      <p:pic>
        <p:nvPicPr>
          <p:cNvPr id="29701" name="Picture 8" descr="fSEASON-SN30_s#YEAR-MEAN_01DM.e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524000"/>
            <a:ext cx="46688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9" descr="fSEASON-SN30_s#YEAR-MEAN_02DM.e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1524000"/>
            <a:ext cx="46688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0" descr="fSEASON-SN30_s#YEAR-MEAN_LGDM.ep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5411788"/>
            <a:ext cx="56530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feld 33"/>
          <p:cNvSpPr txBox="1">
            <a:spLocks noChangeArrowheads="1"/>
          </p:cNvSpPr>
          <p:nvPr/>
        </p:nvSpPr>
        <p:spPr bwMode="auto">
          <a:xfrm>
            <a:off x="330200" y="4943475"/>
            <a:ext cx="8496300" cy="1016000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3333CC"/>
            </a:solidFill>
            <a:miter lim="800000"/>
            <a:headEnd/>
            <a:tailEnd/>
          </a:ln>
        </p:spPr>
        <p:txBody>
          <a:bodyPr lIns="91361" tIns="45680" rIns="91361" bIns="456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000" b="1">
                <a:solidFill>
                  <a:srgbClr val="000000"/>
                </a:solidFill>
                <a:latin typeface="Tahoma" pitchFamily="34" charset="0"/>
                <a:cs typeface="Arial" charset="0"/>
                <a:sym typeface="Wingdings" pitchFamily="2" charset="2"/>
              </a:rPr>
              <a:t>Auch in den höher gelegenen Landesteilen wird es in Zukunft wesentlich weniger Tage mit Natur-Schneedecke &gt; 30 cm geben </a:t>
            </a:r>
            <a:r>
              <a:rPr lang="de-AT" altLang="de-DE" sz="2000" b="1">
                <a:solidFill>
                  <a:srgbClr val="000000"/>
                </a:solidFill>
                <a:latin typeface="Tahoma" pitchFamily="34" charset="0"/>
                <a:cs typeface="Arial" charset="0"/>
                <a:sym typeface="Wingdings" pitchFamily="2" charset="2"/>
              </a:rPr>
              <a:t>(z.B. in Liezen: –30%).</a:t>
            </a:r>
            <a:endParaRPr lang="de-DE" altLang="de-DE" sz="2000" b="1">
              <a:solidFill>
                <a:srgbClr val="000000"/>
              </a:solidFill>
              <a:latin typeface="Tahom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764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l.krone.at/Bilder/2010/04/09/Gletscherschwund_lag_im_Vorjahr_bei_bis_zu_46_Metern-Schmelze_geht_weiter-Story-194234_476x335px_2_N7Oqj_5F06q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18" y="980728"/>
            <a:ext cx="3252339" cy="228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079" y="1024059"/>
            <a:ext cx="3592969" cy="22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goessin1\AppData\Local\Microsoft\Windows\Temporary Internet Files\Content.Outlook\RBM8F01Z\DSC04180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079" y="3640832"/>
            <a:ext cx="3535468" cy="234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10"/>
          <p:cNvSpPr txBox="1">
            <a:spLocks noGrp="1"/>
          </p:cNvSpPr>
          <p:nvPr>
            <p:ph type="body" sz="quarter" idx="10"/>
          </p:nvPr>
        </p:nvSpPr>
        <p:spPr>
          <a:xfrm>
            <a:off x="228475" y="332656"/>
            <a:ext cx="741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Die Steiermark </a:t>
            </a:r>
            <a:r>
              <a:rPr lang="de-AT" dirty="0" smtClean="0"/>
              <a:t>ist vom Klimawandel </a:t>
            </a:r>
            <a:r>
              <a:rPr lang="de-DE" dirty="0" smtClean="0"/>
              <a:t>betroffen!</a:t>
            </a:r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340936" y="3412352"/>
            <a:ext cx="30299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20000"/>
              </a:spcBef>
            </a:pPr>
            <a:r>
              <a:rPr lang="de-AT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Fotonachweis: APA/</a:t>
            </a:r>
            <a:r>
              <a:rPr lang="de-AT" sz="9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OeAV</a:t>
            </a:r>
            <a:r>
              <a:rPr lang="de-AT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/Schatz, Schneider, Span </a:t>
            </a:r>
            <a:endParaRPr lang="en-GB" sz="24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016079" y="3400447"/>
            <a:ext cx="2745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 smtClean="0"/>
              <a:t>Fotonachweis: caritas.at</a:t>
            </a:r>
            <a:endParaRPr lang="en-GB" dirty="0"/>
          </a:p>
        </p:txBody>
      </p:sp>
      <p:sp>
        <p:nvSpPr>
          <p:cNvPr id="16" name="Rechteck 15"/>
          <p:cNvSpPr/>
          <p:nvPr/>
        </p:nvSpPr>
        <p:spPr>
          <a:xfrm>
            <a:off x="350084" y="6072811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900" dirty="0" smtClean="0"/>
              <a:t>Fotonachweis: Stmk. Landeswarnzentrale</a:t>
            </a:r>
            <a:endParaRPr lang="de-AT" sz="900" dirty="0"/>
          </a:p>
        </p:txBody>
      </p:sp>
      <p:pic>
        <p:nvPicPr>
          <p:cNvPr id="10" name="Inhaltsplatzhalter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59" y="3653056"/>
            <a:ext cx="3529754" cy="236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39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static3.kleinezeitung.at/system/galleries_520x335/upload/5/2/1/3371857/duerre_apa_020813_7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802" y="260648"/>
            <a:ext cx="399014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6" descr="http://static3.nachrichten.at/storage/scl/artikelbilder/chronik/874558_m3w561h315q80v59132_waldbrand.jpg?version=13762178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" y="764704"/>
            <a:ext cx="3919776" cy="220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images05.oe24.at/hagel3.jpg/consoleMadonnaNoStretch2/71.807.2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17638"/>
          <a:stretch>
            <a:fillRect/>
          </a:stretch>
        </p:blipFill>
        <p:spPr bwMode="auto">
          <a:xfrm>
            <a:off x="107504" y="3382011"/>
            <a:ext cx="3919777" cy="25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www.news.at/_storage/asset/4257970/storage/newsat:key-visual/file/57279169/schneearmer-winter-in-oesterreic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/>
          <a:stretch>
            <a:fillRect/>
          </a:stretch>
        </p:blipFill>
        <p:spPr bwMode="auto">
          <a:xfrm>
            <a:off x="4716016" y="2780928"/>
            <a:ext cx="335171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74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520" y="188640"/>
            <a:ext cx="7416800" cy="936625"/>
          </a:xfrm>
        </p:spPr>
        <p:txBody>
          <a:bodyPr/>
          <a:lstStyle/>
          <a:p>
            <a:pPr>
              <a:defRPr/>
            </a:pPr>
            <a:r>
              <a:rPr lang="de-AT" dirty="0"/>
              <a:t>Vorbereitung einer steirischen Klimawandelanpassungsstrategie</a:t>
            </a:r>
          </a:p>
          <a:p>
            <a:pPr>
              <a:defRPr/>
            </a:pP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250825" y="1052513"/>
            <a:ext cx="7416800" cy="4608512"/>
          </a:xfrm>
        </p:spPr>
        <p:txBody>
          <a:bodyPr/>
          <a:lstStyle/>
          <a:p>
            <a:pPr marL="57150" indent="0">
              <a:buNone/>
              <a:defRPr/>
            </a:pPr>
            <a:r>
              <a:rPr lang="de-AT" sz="2000" b="1" dirty="0" smtClean="0"/>
              <a:t>Rahmen: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de-AT" sz="1800" dirty="0" smtClean="0"/>
              <a:t>Laufzeit 2 Jahre (Start September 2013)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de-AT" sz="1800" dirty="0" smtClean="0"/>
              <a:t>Interner Prozess (10 Abteilungen)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de-AT" sz="1800" dirty="0" smtClean="0"/>
              <a:t>Einbindung externer Stakeholder</a:t>
            </a:r>
            <a:br>
              <a:rPr lang="de-AT" sz="1800" dirty="0" smtClean="0"/>
            </a:br>
            <a:r>
              <a:rPr lang="de-AT" sz="1800" dirty="0" smtClean="0"/>
              <a:t>(</a:t>
            </a:r>
            <a:r>
              <a:rPr lang="de-AT" sz="1600" dirty="0" smtClean="0"/>
              <a:t>WK, IV, Landtagsklubs, LWK, Forschung,</a:t>
            </a:r>
            <a:br>
              <a:rPr lang="de-AT" sz="1600" dirty="0" smtClean="0"/>
            </a:br>
            <a:r>
              <a:rPr lang="de-AT" sz="1600" dirty="0" smtClean="0"/>
              <a:t>Städte- Gemeindebund, NGO ……)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de-AT" sz="1800" dirty="0" smtClean="0"/>
              <a:t>Fachliche Unterstützung durch Umweltbundesamt</a:t>
            </a:r>
          </a:p>
          <a:p>
            <a:pPr marL="57150" indent="0">
              <a:buFont typeface="Arial" charset="0"/>
              <a:buNone/>
              <a:defRPr/>
            </a:pPr>
            <a:r>
              <a:rPr lang="de-AT" sz="2000" b="1" dirty="0" smtClean="0"/>
              <a:t>Ziele:</a:t>
            </a:r>
          </a:p>
          <a:p>
            <a:pPr marL="1080000" indent="-457200">
              <a:buFont typeface="+mj-lt"/>
              <a:buAutoNum type="arabicPeriod"/>
              <a:defRPr/>
            </a:pPr>
            <a:r>
              <a:rPr lang="de-AT" sz="1800" dirty="0" smtClean="0"/>
              <a:t>Darstellung der betroffenen Sektoren</a:t>
            </a:r>
          </a:p>
          <a:p>
            <a:pPr marL="1080000" indent="-457200">
              <a:buFont typeface="+mj-lt"/>
              <a:buAutoNum type="arabicPeriod"/>
              <a:defRPr/>
            </a:pPr>
            <a:r>
              <a:rPr lang="de-AT" sz="1800" dirty="0" smtClean="0"/>
              <a:t>Erhebung geeigneter Maßnahmen</a:t>
            </a:r>
          </a:p>
          <a:p>
            <a:pPr marL="1080000" indent="-457200">
              <a:buFont typeface="+mj-lt"/>
              <a:buAutoNum type="arabicPeriod"/>
              <a:defRPr/>
            </a:pPr>
            <a:r>
              <a:rPr lang="de-AT" sz="1800" dirty="0" smtClean="0"/>
              <a:t>Priorisierung der Maßnahmen</a:t>
            </a:r>
          </a:p>
          <a:p>
            <a:pPr marL="1080000" indent="-457200">
              <a:buFont typeface="+mj-lt"/>
              <a:buAutoNum type="arabicPeriod"/>
              <a:defRPr/>
            </a:pPr>
            <a:r>
              <a:rPr lang="de-AT" sz="1800" dirty="0" smtClean="0"/>
              <a:t>Verantwortlichkeiten definieren</a:t>
            </a:r>
          </a:p>
          <a:p>
            <a:pPr marL="1080000" indent="-457200">
              <a:buFont typeface="+mj-lt"/>
              <a:buAutoNum type="arabicPeriod"/>
              <a:defRPr/>
            </a:pPr>
            <a:r>
              <a:rPr lang="de-AT" sz="1800" dirty="0" smtClean="0"/>
              <a:t>Zeitplan für Umsetzung</a:t>
            </a:r>
          </a:p>
          <a:p>
            <a:pPr lvl="1">
              <a:defRPr/>
            </a:pPr>
            <a:endParaRPr lang="de-AT" sz="1800" dirty="0"/>
          </a:p>
        </p:txBody>
      </p:sp>
      <p:sp>
        <p:nvSpPr>
          <p:cNvPr id="34821" name="Textfeld 3"/>
          <p:cNvSpPr txBox="1">
            <a:spLocks noChangeArrowheads="1"/>
          </p:cNvSpPr>
          <p:nvPr/>
        </p:nvSpPr>
        <p:spPr bwMode="auto">
          <a:xfrm rot="5400000">
            <a:off x="7705725" y="4324350"/>
            <a:ext cx="21701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de-AT" altLang="de-DE" sz="1000"/>
              <a:t>Fotonachweis: Umweltgemeinde.at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8" r="51434"/>
          <a:stretch/>
        </p:blipFill>
        <p:spPr>
          <a:xfrm>
            <a:off x="6444208" y="1412776"/>
            <a:ext cx="256287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172207" y="1847962"/>
            <a:ext cx="2088232" cy="5464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/>
              <a:t>Kernteam</a:t>
            </a:r>
            <a:endParaRPr lang="de-AT" sz="2000" b="1" dirty="0"/>
          </a:p>
        </p:txBody>
      </p:sp>
      <p:sp>
        <p:nvSpPr>
          <p:cNvPr id="6" name="Rechteck 5"/>
          <p:cNvSpPr/>
          <p:nvPr/>
        </p:nvSpPr>
        <p:spPr>
          <a:xfrm>
            <a:off x="948071" y="890718"/>
            <a:ext cx="453650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/>
              <a:t>Operative </a:t>
            </a:r>
            <a:r>
              <a:rPr lang="de-AT" sz="2400" b="1" smtClean="0"/>
              <a:t>Koordination </a:t>
            </a:r>
            <a:r>
              <a:rPr lang="de-AT" b="1" smtClean="0"/>
              <a:t>Klimaschutzkoordinatorin</a:t>
            </a:r>
            <a:endParaRPr lang="de-AT" b="1" dirty="0"/>
          </a:p>
        </p:txBody>
      </p:sp>
      <p:sp>
        <p:nvSpPr>
          <p:cNvPr id="8" name="Rechteck 7"/>
          <p:cNvSpPr/>
          <p:nvPr/>
        </p:nvSpPr>
        <p:spPr>
          <a:xfrm>
            <a:off x="1812166" y="3201217"/>
            <a:ext cx="2824945" cy="11521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/>
              <a:t>Erweitertes Projektteam </a:t>
            </a:r>
            <a:endParaRPr lang="de-AT" sz="2400" b="1" dirty="0"/>
          </a:p>
        </p:txBody>
      </p:sp>
      <p:sp>
        <p:nvSpPr>
          <p:cNvPr id="7" name="Rechteck 6"/>
          <p:cNvSpPr/>
          <p:nvPr/>
        </p:nvSpPr>
        <p:spPr>
          <a:xfrm>
            <a:off x="5742384" y="1886002"/>
            <a:ext cx="2286000" cy="9233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AT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A7, A10, A14, A16, LADKS, </a:t>
            </a:r>
          </a:p>
          <a:p>
            <a:pPr algn="ctr"/>
            <a:r>
              <a:rPr lang="de-AT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FA Gesundheit</a:t>
            </a:r>
          </a:p>
        </p:txBody>
      </p:sp>
      <p:sp>
        <p:nvSpPr>
          <p:cNvPr id="10" name="Rechteck 9"/>
          <p:cNvSpPr/>
          <p:nvPr/>
        </p:nvSpPr>
        <p:spPr>
          <a:xfrm>
            <a:off x="5742384" y="3315616"/>
            <a:ext cx="2286000" cy="9233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AT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A8, A10, A12, A13, A16, </a:t>
            </a:r>
          </a:p>
          <a:p>
            <a:pPr algn="ctr"/>
            <a:r>
              <a:rPr lang="de-AT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FA Energie/Wohnbau </a:t>
            </a:r>
          </a:p>
        </p:txBody>
      </p:sp>
      <p:sp>
        <p:nvSpPr>
          <p:cNvPr id="11" name="Rechteck 10"/>
          <p:cNvSpPr/>
          <p:nvPr/>
        </p:nvSpPr>
        <p:spPr>
          <a:xfrm>
            <a:off x="5968618" y="962726"/>
            <a:ext cx="1843742" cy="6463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de-AT" b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A15/Energie </a:t>
            </a:r>
          </a:p>
          <a:p>
            <a:pPr lvl="0" algn="ctr"/>
            <a:r>
              <a:rPr lang="de-AT" b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und Wohnbau</a:t>
            </a:r>
            <a:endParaRPr lang="de-AT" b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9" name="Textfeld 8"/>
          <p:cNvSpPr txBox="1"/>
          <p:nvPr/>
        </p:nvSpPr>
        <p:spPr>
          <a:xfrm rot="16200000">
            <a:off x="-698084" y="1708224"/>
            <a:ext cx="20882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500" dirty="0" smtClean="0">
                <a:solidFill>
                  <a:schemeClr val="bg1">
                    <a:lumMod val="50000"/>
                  </a:schemeClr>
                </a:solidFill>
              </a:rPr>
              <a:t>LR Intern</a:t>
            </a:r>
            <a:endParaRPr lang="de-AT" sz="25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436186" y="4635134"/>
            <a:ext cx="53335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 rot="16200000">
            <a:off x="-626077" y="4648635"/>
            <a:ext cx="20882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500" dirty="0" smtClean="0">
                <a:solidFill>
                  <a:schemeClr val="bg1">
                    <a:lumMod val="50000"/>
                  </a:schemeClr>
                </a:solidFill>
              </a:rPr>
              <a:t>Extern</a:t>
            </a:r>
            <a:endParaRPr lang="de-AT" sz="25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90048" y="44624"/>
            <a:ext cx="5450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1" dirty="0" smtClean="0"/>
              <a:t>Projektorganisation: </a:t>
            </a:r>
            <a:r>
              <a:rPr lang="de-AT" sz="2400" b="1" dirty="0" smtClean="0"/>
              <a:t/>
            </a:r>
            <a:br>
              <a:rPr lang="de-AT" sz="2400" b="1" dirty="0" smtClean="0"/>
            </a:br>
            <a:r>
              <a:rPr lang="de-AT" sz="2400" b="1" dirty="0" smtClean="0"/>
              <a:t>KWA-Strategie Steiermark 2050</a:t>
            </a:r>
            <a:endParaRPr lang="de-AT" sz="2400" b="1" dirty="0"/>
          </a:p>
        </p:txBody>
      </p:sp>
      <p:sp>
        <p:nvSpPr>
          <p:cNvPr id="16" name="Ellipse 15"/>
          <p:cNvSpPr/>
          <p:nvPr/>
        </p:nvSpPr>
        <p:spPr>
          <a:xfrm>
            <a:off x="812535" y="4815154"/>
            <a:ext cx="1239185" cy="75608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1964663" y="5265204"/>
            <a:ext cx="1239185" cy="75608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Ellipse 19"/>
          <p:cNvSpPr/>
          <p:nvPr/>
        </p:nvSpPr>
        <p:spPr>
          <a:xfrm>
            <a:off x="3332815" y="5265204"/>
            <a:ext cx="1239185" cy="75608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1" name="Ellipse 20"/>
          <p:cNvSpPr/>
          <p:nvPr/>
        </p:nvSpPr>
        <p:spPr>
          <a:xfrm>
            <a:off x="4427984" y="4887162"/>
            <a:ext cx="1239185" cy="75608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Pfeil nach rechts 22"/>
          <p:cNvSpPr/>
          <p:nvPr/>
        </p:nvSpPr>
        <p:spPr>
          <a:xfrm rot="13846599">
            <a:off x="3836362" y="4640034"/>
            <a:ext cx="771232" cy="248204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Pfeil nach rechts 24"/>
          <p:cNvSpPr/>
          <p:nvPr/>
        </p:nvSpPr>
        <p:spPr>
          <a:xfrm rot="18627236">
            <a:off x="1866723" y="4577445"/>
            <a:ext cx="771232" cy="248204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Rechteck 27"/>
          <p:cNvSpPr/>
          <p:nvPr/>
        </p:nvSpPr>
        <p:spPr>
          <a:xfrm>
            <a:off x="5742384" y="4722218"/>
            <a:ext cx="2430016" cy="120032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AT" b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Interessens-vertretung, NGOs, Sozialpartner, Gemeindevertretungen, Politik…usw</a:t>
            </a:r>
            <a:r>
              <a:rPr lang="de-AT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.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2195736" y="4719916"/>
            <a:ext cx="2048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1" dirty="0" smtClean="0"/>
              <a:t>Fachlicher Input zu möglichen Maßnahmen </a:t>
            </a:r>
            <a:endParaRPr lang="de-AT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1187624" y="2474894"/>
            <a:ext cx="4122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1" dirty="0" smtClean="0"/>
              <a:t>Strategische Steuerung und inhaltliche Verantwortung </a:t>
            </a:r>
            <a:endParaRPr lang="de-AT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5983694" y="488287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>
                <a:solidFill>
                  <a:schemeClr val="bg1">
                    <a:lumMod val="50000"/>
                  </a:schemeClr>
                </a:solidFill>
              </a:rPr>
              <a:t>AkteurInnen</a:t>
            </a:r>
            <a:endParaRPr lang="de-AT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2" name="Pfeil nach rechts 18431"/>
          <p:cNvSpPr/>
          <p:nvPr/>
        </p:nvSpPr>
        <p:spPr>
          <a:xfrm>
            <a:off x="5555456" y="1157554"/>
            <a:ext cx="288032" cy="18640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Pfeil nach rechts 33"/>
          <p:cNvSpPr/>
          <p:nvPr/>
        </p:nvSpPr>
        <p:spPr>
          <a:xfrm>
            <a:off x="4349079" y="2027981"/>
            <a:ext cx="288032" cy="18640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5" name="Pfeil nach rechts 34"/>
          <p:cNvSpPr/>
          <p:nvPr/>
        </p:nvSpPr>
        <p:spPr>
          <a:xfrm>
            <a:off x="4719571" y="3684077"/>
            <a:ext cx="288032" cy="18640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6" name="Pfeil nach rechts 35"/>
          <p:cNvSpPr/>
          <p:nvPr/>
        </p:nvSpPr>
        <p:spPr>
          <a:xfrm>
            <a:off x="5364088" y="4707142"/>
            <a:ext cx="288032" cy="18640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Rechteck 1"/>
          <p:cNvSpPr/>
          <p:nvPr/>
        </p:nvSpPr>
        <p:spPr>
          <a:xfrm>
            <a:off x="812536" y="6021288"/>
            <a:ext cx="4854634" cy="7647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2400" b="1" dirty="0"/>
              <a:t>Externe </a:t>
            </a:r>
            <a:r>
              <a:rPr lang="de-AT" sz="2400" b="1" dirty="0" smtClean="0"/>
              <a:t>Prozessbegleitung</a:t>
            </a:r>
          </a:p>
          <a:p>
            <a:pPr algn="ctr"/>
            <a:r>
              <a:rPr lang="de-AT" b="1" dirty="0">
                <a:solidFill>
                  <a:schemeClr val="tx1"/>
                </a:solidFill>
              </a:rPr>
              <a:t>Umweltbundesamt </a:t>
            </a:r>
          </a:p>
        </p:txBody>
      </p:sp>
    </p:spTree>
    <p:extLst>
      <p:ext uri="{BB962C8B-B14F-4D97-AF65-F5344CB8AC3E}">
        <p14:creationId xmlns:p14="http://schemas.microsoft.com/office/powerpoint/2010/main" val="6031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67544" y="33265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 err="1" smtClean="0"/>
              <a:t>Clusterung</a:t>
            </a:r>
            <a:r>
              <a:rPr lang="de-AT" sz="2400" b="1" dirty="0" smtClean="0"/>
              <a:t> der </a:t>
            </a:r>
            <a:r>
              <a:rPr lang="de-AT" sz="2400" b="1" dirty="0"/>
              <a:t>B</a:t>
            </a:r>
            <a:r>
              <a:rPr lang="de-AT" sz="2400" b="1" dirty="0" smtClean="0"/>
              <a:t>ereiche</a:t>
            </a:r>
            <a:endParaRPr lang="de-AT" sz="2400" b="1" dirty="0"/>
          </a:p>
        </p:txBody>
      </p:sp>
      <p:sp>
        <p:nvSpPr>
          <p:cNvPr id="5" name="Ellipse 4"/>
          <p:cNvSpPr/>
          <p:nvPr/>
        </p:nvSpPr>
        <p:spPr>
          <a:xfrm>
            <a:off x="179512" y="1376772"/>
            <a:ext cx="3240360" cy="20882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SIEDLUNGSRAUM </a:t>
            </a:r>
          </a:p>
          <a:p>
            <a:pPr marL="285750" indent="-285750">
              <a:buFont typeface="Wingdings"/>
              <a:buChar char="à"/>
            </a:pPr>
            <a:endParaRPr lang="de-AT" sz="50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Raumplanung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Bauen/Wohnen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Verkehrsinfrastruk.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Urbane Räume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95536" y="3717032"/>
            <a:ext cx="3240360" cy="2088232"/>
          </a:xfrm>
          <a:prstGeom prst="ellipse">
            <a:avLst/>
          </a:prstGeom>
          <a:solidFill>
            <a:srgbClr val="B0CA3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/>
              <a:t>LAND/FORSTWIRT-SCHAFT &amp; ÖKOSYSTEME</a:t>
            </a:r>
          </a:p>
          <a:p>
            <a:pPr marL="285750" indent="-285750">
              <a:buFont typeface="Wingdings"/>
              <a:buChar char="à"/>
            </a:pPr>
            <a:r>
              <a:rPr lang="de-AT" dirty="0">
                <a:solidFill>
                  <a:schemeClr val="tx1"/>
                </a:solidFill>
                <a:sym typeface="Wingdings" pitchFamily="2" charset="2"/>
              </a:rPr>
              <a:t>Landwirtschaft</a:t>
            </a:r>
          </a:p>
          <a:p>
            <a:pPr marL="285750" indent="-285750">
              <a:buFont typeface="Wingdings"/>
              <a:buChar char="à"/>
            </a:pPr>
            <a:r>
              <a:rPr lang="de-AT" dirty="0">
                <a:solidFill>
                  <a:schemeClr val="tx1"/>
                </a:solidFill>
                <a:sym typeface="Wingdings" pitchFamily="2" charset="2"/>
              </a:rPr>
              <a:t>Forstwirtschaft</a:t>
            </a:r>
          </a:p>
          <a:p>
            <a:pPr marL="285750" indent="-285750">
              <a:buFont typeface="Wingdings"/>
              <a:buChar char="à"/>
            </a:pPr>
            <a:r>
              <a:rPr lang="de-AT" dirty="0">
                <a:solidFill>
                  <a:schemeClr val="tx1"/>
                </a:solidFill>
                <a:sym typeface="Wingdings" pitchFamily="2" charset="2"/>
              </a:rPr>
              <a:t>Naturschutz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851920" y="4365104"/>
            <a:ext cx="3240360" cy="208823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WIRTSCHAFT</a:t>
            </a:r>
            <a:endParaRPr lang="de-AT" dirty="0"/>
          </a:p>
          <a:p>
            <a:pPr algn="ctr"/>
            <a:endParaRPr lang="de-AT" sz="500" dirty="0"/>
          </a:p>
          <a:p>
            <a:pPr indent="87313"/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 Wirtschaft</a:t>
            </a:r>
            <a:endParaRPr lang="de-AT" dirty="0">
              <a:solidFill>
                <a:schemeClr val="tx1"/>
              </a:solidFill>
              <a:sym typeface="Wingdings" pitchFamily="2" charset="2"/>
            </a:endParaRPr>
          </a:p>
          <a:p>
            <a:pPr indent="87313"/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 Tourismus</a:t>
            </a:r>
            <a:endParaRPr lang="de-AT" dirty="0">
              <a:solidFill>
                <a:schemeClr val="tx1"/>
              </a:solidFill>
              <a:sym typeface="Wingdings" pitchFamily="2" charset="2"/>
            </a:endParaRPr>
          </a:p>
          <a:p>
            <a:pPr indent="87313"/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 Versicherungen </a:t>
            </a:r>
            <a:endParaRPr lang="de-AT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5903640" y="2420888"/>
            <a:ext cx="3240360" cy="2088232"/>
          </a:xfrm>
          <a:prstGeom prst="ellipse">
            <a:avLst/>
          </a:prstGeom>
          <a:solidFill>
            <a:srgbClr val="FFFA3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6175"/>
            <a:endParaRPr lang="de-AT" b="1" dirty="0" smtClean="0"/>
          </a:p>
          <a:p>
            <a:pPr algn="ctr" defTabSz="1146175"/>
            <a:r>
              <a:rPr lang="de-AT" b="1" dirty="0" smtClean="0"/>
              <a:t>GESUNDHEIT, SOZIALES &amp; BILDUNG </a:t>
            </a:r>
          </a:p>
          <a:p>
            <a:pPr marL="285750" indent="-285750">
              <a:buFont typeface="Wingdings"/>
              <a:buChar char="à"/>
            </a:pPr>
            <a:endParaRPr lang="de-AT" sz="50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Gesundheit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Soziales</a:t>
            </a:r>
          </a:p>
          <a:p>
            <a:pPr marL="285750" indent="-285750">
              <a:buFont typeface="Wingdings"/>
              <a:buChar char="à"/>
            </a:pPr>
            <a:r>
              <a:rPr lang="de-AT" dirty="0">
                <a:solidFill>
                  <a:schemeClr val="tx1"/>
                </a:solidFill>
                <a:sym typeface="Wingdings" pitchFamily="2" charset="2"/>
              </a:rPr>
              <a:t>Bildung </a:t>
            </a:r>
            <a:endParaRPr lang="de-AT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Globale Verantwor.</a:t>
            </a:r>
            <a:endParaRPr lang="de-AT" dirty="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à"/>
            </a:pPr>
            <a:endParaRPr lang="de-AT" dirty="0" smtClean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851920" y="502703"/>
            <a:ext cx="3240360" cy="2088232"/>
          </a:xfrm>
          <a:prstGeom prst="ellipse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VERSORGUNGS-SICHERHEIT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Wasser</a:t>
            </a:r>
          </a:p>
          <a:p>
            <a:pPr marL="285750" indent="-285750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Energie</a:t>
            </a:r>
          </a:p>
          <a:p>
            <a:pPr marL="261938" indent="-261938">
              <a:buFont typeface="Wingdings"/>
              <a:buChar char="à"/>
            </a:pPr>
            <a:r>
              <a:rPr lang="de-AT" dirty="0" smtClean="0">
                <a:solidFill>
                  <a:schemeClr val="tx1"/>
                </a:solidFill>
                <a:sym typeface="Wingdings" pitchFamily="2" charset="2"/>
              </a:rPr>
              <a:t>Katastrophenschutz</a:t>
            </a:r>
          </a:p>
        </p:txBody>
      </p:sp>
    </p:spTree>
    <p:extLst>
      <p:ext uri="{BB962C8B-B14F-4D97-AF65-F5344CB8AC3E}">
        <p14:creationId xmlns:p14="http://schemas.microsoft.com/office/powerpoint/2010/main" val="15346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t="26229" r="39254" b="12652"/>
          <a:stretch/>
        </p:blipFill>
        <p:spPr bwMode="auto">
          <a:xfrm>
            <a:off x="755576" y="22880"/>
            <a:ext cx="4608512" cy="596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3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elsias.com/upload/uploads/admin/ipcc-carto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0720" r="6758" b="7206"/>
          <a:stretch/>
        </p:blipFill>
        <p:spPr bwMode="auto">
          <a:xfrm>
            <a:off x="1403648" y="116632"/>
            <a:ext cx="4608512" cy="580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K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Bildschirmpräsentation (4:3)</PresentationFormat>
  <Paragraphs>146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KSK 2012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Amt der Stmk. Landesregierung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</dc:creator>
  <cp:lastModifiedBy>Landesstandard Win7</cp:lastModifiedBy>
  <cp:revision>113</cp:revision>
  <dcterms:created xsi:type="dcterms:W3CDTF">2012-05-02T08:40:14Z</dcterms:created>
  <dcterms:modified xsi:type="dcterms:W3CDTF">2014-09-24T09:56:53Z</dcterms:modified>
</cp:coreProperties>
</file>